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Lst>
  <p:sldSz cy="5143500" cx="9144000"/>
  <p:notesSz cx="6858000" cy="9144000"/>
  <p:embeddedFontLst>
    <p:embeddedFont>
      <p:font typeface="Roboto"/>
      <p:regular r:id="rId76"/>
      <p:bold r:id="rId77"/>
      <p:italic r:id="rId78"/>
      <p:boldItalic r:id="rId79"/>
    </p:embeddedFont>
    <p:embeddedFont>
      <p:font typeface="Proxima Nova"/>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A0ECD8-4009-4524-ACE0-BC9DCCA6DEAF}">
  <a:tblStyle styleId="{DBA0ECD8-4009-4524-ACE0-BC9DCCA6DE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ProximaNova-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Roboto-bold.fntdata"/><Relationship Id="rId32" Type="http://schemas.openxmlformats.org/officeDocument/2006/relationships/slide" Target="slides/slide24.xml"/><Relationship Id="rId76" Type="http://schemas.openxmlformats.org/officeDocument/2006/relationships/font" Target="fonts/Roboto-regular.fntdata"/><Relationship Id="rId35" Type="http://schemas.openxmlformats.org/officeDocument/2006/relationships/slide" Target="slides/slide27.xml"/><Relationship Id="rId79" Type="http://schemas.openxmlformats.org/officeDocument/2006/relationships/font" Target="fonts/Roboto-boldItalic.fntdata"/><Relationship Id="rId34" Type="http://schemas.openxmlformats.org/officeDocument/2006/relationships/slide" Target="slides/slide26.xml"/><Relationship Id="rId78" Type="http://schemas.openxmlformats.org/officeDocument/2006/relationships/font" Target="fonts/Roboto-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86ffcacbd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86ffcacbd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7aec54f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97aec54f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7aec54f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7aec54f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7aec54f8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7aec54f8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7aec54f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97aec54f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7aec54f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7aec54f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7aec54f8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7aec54f8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7aec54f8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7aec54f8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7aec54f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7aec54f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86ffcacb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86ffcacb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86ffcacbd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86ffcacb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86ffcacbd_1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86ffcacb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86ffcacbd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86ffcacbd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86ffcacbd_1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86ffcacb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86ffcacbd_1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86ffcacb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86ffcacbd_1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86ffcacbd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0763614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0763614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0763614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07636145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076361451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07636145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076361451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07636145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076361451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07636145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076361451_1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07636145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86ffcacbd_5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86ffcacbd_5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6076361451_1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60763614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076361451_1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07636145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07636145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07636145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076361451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076361451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076361451_6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076361451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076361451_6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6076361451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076361451_6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076361451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076361451_6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076361451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076361451_6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076361451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076361451_6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076361451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076361451_6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076361451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076361451_1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076361451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076361451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076361451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076361451_1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076361451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076361451_1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076361451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076361451_1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076361451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6076361451_1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6076361451_1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076361451_1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076361451_1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076361451_11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6076361451_1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6076361451_1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6076361451_1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7aec54f8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7aec54f8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076361451_1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6076361451_1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6076361451_11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6076361451_1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076361451_1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076361451_1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076361451_1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076361451_1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076361451_1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076361451_1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076361451_1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076361451_1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076361451_1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6076361451_1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076361451_1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076361451_1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6076361451_1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6076361451_1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076361451_1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076361451_1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7aec54f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7aec54f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076361451_1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076361451_1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6076361451_1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6076361451_1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6076361451_1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6076361451_1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6076361451_1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6076361451_1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076361451_1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076361451_1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986ffcacbd_5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86ffcacbd_5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986ffcacbd_5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986ffcacbd_5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986ffcacbd_5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986ffcacbd_5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7aec54f8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7aec54f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7aec54f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7aec54f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 name="Google Shape;71;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5" name="Google Shape;75;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 name="Google Shape;86;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99" name="Google Shape;99;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02" name="Google Shape;102;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07" name="Google Shape;107;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9" name="Google Shape;109;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14" name="Google Shape;114;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17" name="Google Shape;117;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8" name="Google Shape;118;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25" name="Shape 125"/>
        <p:cNvGrpSpPr/>
        <p:nvPr/>
      </p:nvGrpSpPr>
      <p:grpSpPr>
        <a:xfrm>
          <a:off x="0" y="0"/>
          <a:ext cx="0" cy="0"/>
          <a:chOff x="0" y="0"/>
          <a:chExt cx="0" cy="0"/>
        </a:xfrm>
      </p:grpSpPr>
      <p:cxnSp>
        <p:nvCxnSpPr>
          <p:cNvPr id="126" name="Google Shape;126;p26"/>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27" name="Google Shape;127;p26"/>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8" name="Google Shape;128;p26"/>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29" name="Google Shape;12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0" name="Shape 130"/>
        <p:cNvGrpSpPr/>
        <p:nvPr/>
      </p:nvGrpSpPr>
      <p:grpSpPr>
        <a:xfrm>
          <a:off x="0" y="0"/>
          <a:ext cx="0" cy="0"/>
          <a:chOff x="0" y="0"/>
          <a:chExt cx="0" cy="0"/>
        </a:xfrm>
      </p:grpSpPr>
      <p:cxnSp>
        <p:nvCxnSpPr>
          <p:cNvPr id="131" name="Google Shape;131;p27"/>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32" name="Google Shape;132;p27"/>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3" name="Google Shape;13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2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2" name="Google Shape;142;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3" name="Google Shape;14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0" name="Google Shape;15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1" name="Shape 151"/>
        <p:cNvGrpSpPr/>
        <p:nvPr/>
      </p:nvGrpSpPr>
      <p:grpSpPr>
        <a:xfrm>
          <a:off x="0" y="0"/>
          <a:ext cx="0" cy="0"/>
          <a:chOff x="0" y="0"/>
          <a:chExt cx="0" cy="0"/>
        </a:xfrm>
      </p:grpSpPr>
      <p:sp>
        <p:nvSpPr>
          <p:cNvPr id="152" name="Google Shape;152;p32"/>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3" name="Google Shape;15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3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3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57" name="Google Shape;157;p33"/>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8" name="Google Shape;158;p3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60" name="Google Shape;16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34"/>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5"/>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167" name="Google Shape;167;p35"/>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9" name="Shape 169"/>
        <p:cNvGrpSpPr/>
        <p:nvPr/>
      </p:nvGrpSpPr>
      <p:grpSpPr>
        <a:xfrm>
          <a:off x="0" y="0"/>
          <a:ext cx="0" cy="0"/>
          <a:chOff x="0" y="0"/>
          <a:chExt cx="0" cy="0"/>
        </a:xfrm>
      </p:grpSpPr>
      <p:sp>
        <p:nvSpPr>
          <p:cNvPr id="170" name="Google Shape;17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9FC5E8"/>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23" name="Google Shape;12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124" name="Google Shape;12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12.jp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8.jpg"/><Relationship Id="rId4" Type="http://schemas.openxmlformats.org/officeDocument/2006/relationships/image" Target="../media/image41.jpg"/><Relationship Id="rId5" Type="http://schemas.openxmlformats.org/officeDocument/2006/relationships/image" Target="../media/image48.jpg"/><Relationship Id="rId6" Type="http://schemas.openxmlformats.org/officeDocument/2006/relationships/image" Target="../media/image69.jpg"/><Relationship Id="rId7" Type="http://schemas.openxmlformats.org/officeDocument/2006/relationships/image" Target="../media/image54.jpg"/><Relationship Id="rId8"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9.jpg"/><Relationship Id="rId4" Type="http://schemas.openxmlformats.org/officeDocument/2006/relationships/image" Target="../media/image61.jpg"/><Relationship Id="rId5" Type="http://schemas.openxmlformats.org/officeDocument/2006/relationships/image" Target="../media/image57.jpg"/><Relationship Id="rId6" Type="http://schemas.openxmlformats.org/officeDocument/2006/relationships/image" Target="../media/image55.jpg"/><Relationship Id="rId7" Type="http://schemas.openxmlformats.org/officeDocument/2006/relationships/image" Target="../media/image80.jpg"/><Relationship Id="rId8" Type="http://schemas.openxmlformats.org/officeDocument/2006/relationships/image" Target="../media/image6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7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67.jpg"/><Relationship Id="rId4" Type="http://schemas.openxmlformats.org/officeDocument/2006/relationships/image" Target="../media/image65.png"/><Relationship Id="rId5"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86.png"/><Relationship Id="rId10" Type="http://schemas.openxmlformats.org/officeDocument/2006/relationships/image" Target="../media/image78.png"/><Relationship Id="rId9" Type="http://schemas.openxmlformats.org/officeDocument/2006/relationships/image" Target="../media/image76.png"/><Relationship Id="rId5" Type="http://schemas.openxmlformats.org/officeDocument/2006/relationships/image" Target="../media/image87.png"/><Relationship Id="rId6" Type="http://schemas.openxmlformats.org/officeDocument/2006/relationships/image" Target="../media/image79.png"/><Relationship Id="rId7" Type="http://schemas.openxmlformats.org/officeDocument/2006/relationships/image" Target="../media/image83.png"/><Relationship Id="rId8"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7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jpg"/><Relationship Id="rId5"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6.jpg"/><Relationship Id="rId5"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Estudio sobre Animales</a:t>
            </a:r>
            <a:endParaRPr/>
          </a:p>
        </p:txBody>
      </p:sp>
      <p:sp>
        <p:nvSpPr>
          <p:cNvPr id="176" name="Google Shape;176;p37"/>
          <p:cNvSpPr txBox="1"/>
          <p:nvPr>
            <p:ph idx="1" type="subTitle"/>
          </p:nvPr>
        </p:nvSpPr>
        <p:spPr>
          <a:xfrm>
            <a:off x="390525" y="2789125"/>
            <a:ext cx="86226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Ane Zubieta , Maria Gomez Roman , Enric Martinez Romero ,Daniel Villa Rayo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sp>
        <p:nvSpPr>
          <p:cNvPr id="250" name="Google Shape;250;p46"/>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              </a:t>
            </a:r>
            <a:r>
              <a:rPr lang="es"/>
              <a:t>Conclusión</a:t>
            </a:r>
            <a:endParaRPr/>
          </a:p>
        </p:txBody>
      </p:sp>
      <p:sp>
        <p:nvSpPr>
          <p:cNvPr id="251" name="Google Shape;251;p46"/>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mamíferos de mayor tamaño se localizan principalmente en entornos acuáticos, y los carnívoros son los que alcanzan los pesos más elevados.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47"/>
          <p:cNvSpPr txBox="1"/>
          <p:nvPr>
            <p:ph type="ctrTitle"/>
          </p:nvPr>
        </p:nvSpPr>
        <p:spPr>
          <a:xfrm>
            <a:off x="403575" y="935675"/>
            <a:ext cx="8222100" cy="26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s">
                <a:solidFill>
                  <a:schemeClr val="dk1"/>
                </a:solidFill>
                <a:highlight>
                  <a:srgbClr val="FAFAFA"/>
                </a:highlight>
              </a:rPr>
              <a:t>Resumen de las amenazas </a:t>
            </a:r>
            <a:r>
              <a:rPr b="1" i="1" lang="es">
                <a:solidFill>
                  <a:schemeClr val="dk1"/>
                </a:solidFill>
                <a:highlight>
                  <a:srgbClr val="FAFAFA"/>
                </a:highlight>
              </a:rPr>
              <a:t>según</a:t>
            </a:r>
            <a:r>
              <a:rPr b="1" i="1" lang="es">
                <a:solidFill>
                  <a:schemeClr val="dk1"/>
                </a:solidFill>
                <a:highlight>
                  <a:srgbClr val="FAFAFA"/>
                </a:highlight>
              </a:rPr>
              <a:t> el </a:t>
            </a:r>
            <a:r>
              <a:rPr b="1" i="1" lang="es">
                <a:solidFill>
                  <a:schemeClr val="dk1"/>
                </a:solidFill>
                <a:highlight>
                  <a:srgbClr val="FAFAFA"/>
                </a:highlight>
              </a:rPr>
              <a:t>hábitat</a:t>
            </a:r>
            <a:r>
              <a:rPr b="1" i="1" lang="es">
                <a:solidFill>
                  <a:schemeClr val="dk1"/>
                </a:solidFill>
                <a:highlight>
                  <a:srgbClr val="FAFAFA"/>
                </a:highlight>
              </a:rPr>
              <a:t> y la dieta</a:t>
            </a:r>
            <a:endParaRPr b="1" i="1">
              <a:solidFill>
                <a:schemeClr val="dk1"/>
              </a:solidFill>
              <a:highlight>
                <a:srgbClr val="FAFAFA"/>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8"/>
          <p:cNvPicPr preferRelativeResize="0"/>
          <p:nvPr/>
        </p:nvPicPr>
        <p:blipFill rotWithShape="1">
          <a:blip r:embed="rId3">
            <a:alphaModFix/>
          </a:blip>
          <a:srcRect b="0" l="7783" r="0" t="0"/>
          <a:stretch/>
        </p:blipFill>
        <p:spPr>
          <a:xfrm>
            <a:off x="-17875" y="104450"/>
            <a:ext cx="9144000" cy="5143500"/>
          </a:xfrm>
          <a:prstGeom prst="rect">
            <a:avLst/>
          </a:prstGeom>
          <a:noFill/>
          <a:ln>
            <a:noFill/>
          </a:ln>
        </p:spPr>
      </p:pic>
      <p:sp>
        <p:nvSpPr>
          <p:cNvPr id="262" name="Google Shape;262;p48"/>
          <p:cNvSpPr txBox="1"/>
          <p:nvPr/>
        </p:nvSpPr>
        <p:spPr>
          <a:xfrm>
            <a:off x="-17875" y="2571750"/>
            <a:ext cx="8989200" cy="16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rgbClr val="FFFFFF"/>
                </a:solidFill>
                <a:latin typeface="Roboto"/>
                <a:ea typeface="Roboto"/>
                <a:cs typeface="Roboto"/>
                <a:sym typeface="Roboto"/>
              </a:rPr>
              <a:t>En el gráfico se clasifican mamíferos según su dieta, hábitat y amenazas:</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sz="1000">
                <a:solidFill>
                  <a:srgbClr val="FFFFFF"/>
                </a:solidFill>
                <a:latin typeface="Roboto"/>
                <a:ea typeface="Roboto"/>
                <a:cs typeface="Roboto"/>
                <a:sym typeface="Roboto"/>
              </a:rPr>
              <a:t>Savanna: La amenaza principal en la sabana es la actividad humana, incluyendo la pérdida de hábitat y la caza furtiva para carnívoros, herbívoros y omnívoros.</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sz="1000">
                <a:solidFill>
                  <a:srgbClr val="FFFFFF"/>
                </a:solidFill>
                <a:latin typeface="Roboto"/>
                <a:ea typeface="Roboto"/>
                <a:cs typeface="Roboto"/>
                <a:sym typeface="Roboto"/>
              </a:rPr>
              <a:t>Forest: En los bosques, la pérdida de hábitat debido a la actividad humana y la expansión urbana es predominante, y también destaca la caza furtiva en herbívoros y omnívoros.</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sz="1000">
                <a:solidFill>
                  <a:srgbClr val="FFFFFF"/>
                </a:solidFill>
                <a:latin typeface="Roboto"/>
                <a:ea typeface="Roboto"/>
                <a:cs typeface="Roboto"/>
                <a:sym typeface="Roboto"/>
              </a:rPr>
              <a:t>Rivers y Lakes: Aquí, la pesca comercial y la pérdida de hábitat son amenazas, además de la posibilidad de especies invasoras.</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sz="1000">
                <a:solidFill>
                  <a:srgbClr val="FFFFFF"/>
                </a:solidFill>
                <a:latin typeface="Roboto"/>
                <a:ea typeface="Roboto"/>
                <a:cs typeface="Roboto"/>
                <a:sym typeface="Roboto"/>
              </a:rPr>
              <a:t>Domestic: Los mamíferos domésticos enfrentan amenazas al no poder sobrevivir si son abandonados, además de accidentes como atropellos o caídas.</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sz="1000">
                <a:solidFill>
                  <a:srgbClr val="FFFFFF"/>
                </a:solidFill>
                <a:latin typeface="Roboto"/>
                <a:ea typeface="Roboto"/>
                <a:cs typeface="Roboto"/>
                <a:sym typeface="Roboto"/>
              </a:rPr>
              <a:t>Océanos</a:t>
            </a:r>
            <a:r>
              <a:rPr lang="es" sz="1000">
                <a:solidFill>
                  <a:srgbClr val="FFFFFF"/>
                </a:solidFill>
                <a:latin typeface="Roboto"/>
                <a:ea typeface="Roboto"/>
                <a:cs typeface="Roboto"/>
                <a:sym typeface="Roboto"/>
              </a:rPr>
              <a:t>: En los océanos, las amenazas incluyen accidentes de barcos que dejan residuos, contaminación, pesca de arrastre y pérdida de hábitat debido a la actividad humana.</a:t>
            </a:r>
            <a:endParaRPr sz="10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t/>
            </a:r>
            <a:endParaRPr sz="900">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t/>
            </a:r>
            <a:endParaRPr sz="900">
              <a:solidFill>
                <a:srgbClr val="FFFFFF"/>
              </a:solidFill>
              <a:latin typeface="Roboto"/>
              <a:ea typeface="Roboto"/>
              <a:cs typeface="Roboto"/>
              <a:sym typeface="Roboto"/>
            </a:endParaRPr>
          </a:p>
          <a:p>
            <a:pPr indent="0" lvl="0" marL="0" rtl="0" algn="l">
              <a:spcBef>
                <a:spcPts val="1100"/>
              </a:spcBef>
              <a:spcAft>
                <a:spcPts val="0"/>
              </a:spcAft>
              <a:buNone/>
            </a:pPr>
            <a:r>
              <a:t/>
            </a:r>
            <a:endParaRPr sz="900">
              <a:latin typeface="Roboto"/>
              <a:ea typeface="Roboto"/>
              <a:cs typeface="Roboto"/>
              <a:sym typeface="Roboto"/>
            </a:endParaRPr>
          </a:p>
        </p:txBody>
      </p:sp>
      <p:pic>
        <p:nvPicPr>
          <p:cNvPr id="263" name="Google Shape;263;p48"/>
          <p:cNvPicPr preferRelativeResize="0"/>
          <p:nvPr/>
        </p:nvPicPr>
        <p:blipFill>
          <a:blip r:embed="rId4">
            <a:alphaModFix/>
          </a:blip>
          <a:stretch>
            <a:fillRect/>
          </a:stretch>
        </p:blipFill>
        <p:spPr>
          <a:xfrm>
            <a:off x="-17875" y="-5"/>
            <a:ext cx="9144000" cy="25720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9"/>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269" name="Google Shape;269;p49"/>
          <p:cNvSpPr txBox="1"/>
          <p:nvPr>
            <p:ph type="title"/>
          </p:nvPr>
        </p:nvSpPr>
        <p:spPr>
          <a:xfrm>
            <a:off x="-3292100" y="104450"/>
            <a:ext cx="2036100" cy="58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70" name="Google Shape;270;p49"/>
          <p:cNvSpPr txBox="1"/>
          <p:nvPr/>
        </p:nvSpPr>
        <p:spPr>
          <a:xfrm>
            <a:off x="875125" y="4464900"/>
            <a:ext cx="28755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latin typeface="Roboto"/>
              <a:ea typeface="Roboto"/>
              <a:cs typeface="Roboto"/>
              <a:sym typeface="Roboto"/>
            </a:endParaRPr>
          </a:p>
        </p:txBody>
      </p:sp>
      <p:pic>
        <p:nvPicPr>
          <p:cNvPr id="271" name="Google Shape;271;p49"/>
          <p:cNvPicPr preferRelativeResize="0"/>
          <p:nvPr/>
        </p:nvPicPr>
        <p:blipFill>
          <a:blip r:embed="rId4">
            <a:alphaModFix/>
          </a:blip>
          <a:stretch>
            <a:fillRect/>
          </a:stretch>
        </p:blipFill>
        <p:spPr>
          <a:xfrm>
            <a:off x="-44575" y="0"/>
            <a:ext cx="4521326" cy="3440900"/>
          </a:xfrm>
          <a:prstGeom prst="rect">
            <a:avLst/>
          </a:prstGeom>
          <a:noFill/>
          <a:ln>
            <a:noFill/>
          </a:ln>
        </p:spPr>
      </p:pic>
      <p:pic>
        <p:nvPicPr>
          <p:cNvPr id="272" name="Google Shape;272;p49"/>
          <p:cNvPicPr preferRelativeResize="0"/>
          <p:nvPr/>
        </p:nvPicPr>
        <p:blipFill>
          <a:blip r:embed="rId5">
            <a:alphaModFix/>
          </a:blip>
          <a:stretch>
            <a:fillRect/>
          </a:stretch>
        </p:blipFill>
        <p:spPr>
          <a:xfrm>
            <a:off x="4476750" y="0"/>
            <a:ext cx="4667250" cy="3440901"/>
          </a:xfrm>
          <a:prstGeom prst="rect">
            <a:avLst/>
          </a:prstGeom>
          <a:noFill/>
          <a:ln>
            <a:noFill/>
          </a:ln>
        </p:spPr>
      </p:pic>
      <p:sp>
        <p:nvSpPr>
          <p:cNvPr id="273" name="Google Shape;273;p49"/>
          <p:cNvSpPr txBox="1"/>
          <p:nvPr/>
        </p:nvSpPr>
        <p:spPr>
          <a:xfrm>
            <a:off x="238125" y="3643325"/>
            <a:ext cx="86439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lt1"/>
                </a:solidFill>
                <a:latin typeface="Roboto"/>
                <a:ea typeface="Roboto"/>
                <a:cs typeface="Roboto"/>
                <a:sym typeface="Roboto"/>
              </a:rPr>
              <a:t>L</a:t>
            </a:r>
            <a:r>
              <a:rPr b="1" lang="es" sz="1600">
                <a:solidFill>
                  <a:schemeClr val="lt1"/>
                </a:solidFill>
                <a:latin typeface="Roboto"/>
                <a:ea typeface="Roboto"/>
                <a:cs typeface="Roboto"/>
                <a:sym typeface="Roboto"/>
              </a:rPr>
              <a:t>es mostraremos dos ejemplos de wordcloud en las cuales se saca la misma conclusión ya que la palabra que más se repite es la palabra humans</a:t>
            </a:r>
            <a:endParaRPr b="1" sz="16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50"/>
          <p:cNvSpPr txBox="1"/>
          <p:nvPr>
            <p:ph idx="1" type="subTitle"/>
          </p:nvPr>
        </p:nvSpPr>
        <p:spPr>
          <a:xfrm>
            <a:off x="194725" y="217360"/>
            <a:ext cx="8222100" cy="16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a:p>
            <a:pPr indent="0" lvl="0" marL="0" rtl="0" algn="l">
              <a:spcBef>
                <a:spcPts val="0"/>
              </a:spcBef>
              <a:spcAft>
                <a:spcPts val="0"/>
              </a:spcAft>
              <a:buNone/>
            </a:pPr>
            <a:r>
              <a:rPr b="1" lang="es" sz="2300"/>
              <a:t>1º</a:t>
            </a:r>
            <a:r>
              <a:rPr b="1" lang="es" sz="2300"/>
              <a:t>GRÁFICA</a:t>
            </a:r>
            <a:r>
              <a:rPr b="1" lang="es" sz="2300"/>
              <a:t> COMPARATIVA PARA VER SI EXISTE </a:t>
            </a:r>
            <a:r>
              <a:rPr b="1" lang="es" sz="2300"/>
              <a:t>RELACIÓN</a:t>
            </a:r>
            <a:r>
              <a:rPr b="1" lang="es" sz="2300"/>
              <a:t> ENTRE LOS GENES LOS COMPORTAMIENTOS Y EL TIPO DE PIEL</a:t>
            </a:r>
            <a:endParaRPr b="1" sz="2300"/>
          </a:p>
        </p:txBody>
      </p:sp>
      <p:pic>
        <p:nvPicPr>
          <p:cNvPr id="279" name="Google Shape;279;p50"/>
          <p:cNvPicPr preferRelativeResize="0"/>
          <p:nvPr/>
        </p:nvPicPr>
        <p:blipFill>
          <a:blip r:embed="rId4">
            <a:alphaModFix/>
          </a:blip>
          <a:stretch>
            <a:fillRect/>
          </a:stretch>
        </p:blipFill>
        <p:spPr>
          <a:xfrm>
            <a:off x="0" y="1879950"/>
            <a:ext cx="9144001" cy="326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51"/>
          <p:cNvSpPr txBox="1"/>
          <p:nvPr>
            <p:ph idx="1" type="subTitle"/>
          </p:nvPr>
        </p:nvSpPr>
        <p:spPr>
          <a:xfrm>
            <a:off x="194725" y="217360"/>
            <a:ext cx="8222100" cy="16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a:p>
            <a:pPr indent="0" lvl="0" marL="0" rtl="0" algn="l">
              <a:spcBef>
                <a:spcPts val="0"/>
              </a:spcBef>
              <a:spcAft>
                <a:spcPts val="0"/>
              </a:spcAft>
              <a:buNone/>
            </a:pPr>
            <a:r>
              <a:rPr b="1" lang="es" sz="2300"/>
              <a:t>2º PARTE DE LA GRÁFICA DONDE INCLUIMOS EL HÁBITAT </a:t>
            </a:r>
            <a:endParaRPr b="1" sz="2300"/>
          </a:p>
        </p:txBody>
      </p:sp>
      <p:pic>
        <p:nvPicPr>
          <p:cNvPr id="285" name="Google Shape;285;p51"/>
          <p:cNvPicPr preferRelativeResize="0"/>
          <p:nvPr/>
        </p:nvPicPr>
        <p:blipFill>
          <a:blip r:embed="rId4">
            <a:alphaModFix/>
          </a:blip>
          <a:stretch>
            <a:fillRect/>
          </a:stretch>
        </p:blipFill>
        <p:spPr>
          <a:xfrm>
            <a:off x="0" y="1451300"/>
            <a:ext cx="9143999" cy="2908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 name="Shape 289"/>
        <p:cNvGrpSpPr/>
        <p:nvPr/>
      </p:nvGrpSpPr>
      <p:grpSpPr>
        <a:xfrm>
          <a:off x="0" y="0"/>
          <a:ext cx="0" cy="0"/>
          <a:chOff x="0" y="0"/>
          <a:chExt cx="0" cy="0"/>
        </a:xfrm>
      </p:grpSpPr>
      <p:sp>
        <p:nvSpPr>
          <p:cNvPr id="290" name="Google Shape;290;p52"/>
          <p:cNvSpPr txBox="1"/>
          <p:nvPr>
            <p:ph type="ctrTitle"/>
          </p:nvPr>
        </p:nvSpPr>
        <p:spPr>
          <a:xfrm>
            <a:off x="351375" y="43550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Conclusión Final </a:t>
            </a:r>
            <a:r>
              <a:rPr lang="es"/>
              <a:t>Gráfica</a:t>
            </a:r>
            <a:r>
              <a:rPr lang="es"/>
              <a:t> 3</a:t>
            </a:r>
            <a:endParaRPr/>
          </a:p>
        </p:txBody>
      </p:sp>
      <p:sp>
        <p:nvSpPr>
          <p:cNvPr id="291" name="Google Shape;291;p52"/>
          <p:cNvSpPr txBox="1"/>
          <p:nvPr>
            <p:ph idx="1" type="subTitle"/>
          </p:nvPr>
        </p:nvSpPr>
        <p:spPr>
          <a:xfrm>
            <a:off x="220800" y="1773805"/>
            <a:ext cx="8222100" cy="43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500"/>
              <a:t>En conclusión, se establece una relación entre los genes y las características de la piel y el comportamiento de los animales, formando así una cadena genética. Al analizar a los animales según su hábitat, se destaca una mayor diversidad de comportamientos en los bosques, seguida de cerca por la sabana. El comportamiento de los animales, en cierta medida, se considera hereditario y se manifiesta como el 'instinto animal'. Este instinto permite que los depredadores jóvenes, que aún no pueden defenderse contra depredadores más experimentados, </a:t>
            </a:r>
            <a:r>
              <a:rPr lang="es" sz="1500"/>
              <a:t>actúan</a:t>
            </a:r>
            <a:r>
              <a:rPr lang="es" sz="1500"/>
              <a:t> con precaución y se escondan. Además, este instinto es crucial para la supervivencia de las crías cuando son abandonadas por sus padres o cuando los padres son cazados. Toda esta información está codificada en los genes de los animales.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53"/>
          <p:cNvSpPr txBox="1"/>
          <p:nvPr>
            <p:ph type="ctrTitle"/>
          </p:nvPr>
        </p:nvSpPr>
        <p:spPr>
          <a:xfrm>
            <a:off x="342900" y="628650"/>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Conclusión Final Del Estudio</a:t>
            </a:r>
            <a:endParaRPr/>
          </a:p>
          <a:p>
            <a:pPr indent="0" lvl="0" marL="0" rtl="0" algn="ctr">
              <a:spcBef>
                <a:spcPts val="0"/>
              </a:spcBef>
              <a:spcAft>
                <a:spcPts val="0"/>
              </a:spcAft>
              <a:buNone/>
            </a:pPr>
            <a:r>
              <a:rPr lang="es"/>
              <a:t>de </a:t>
            </a:r>
            <a:r>
              <a:rPr lang="es"/>
              <a:t>mamíferos</a:t>
            </a:r>
            <a:endParaRPr/>
          </a:p>
        </p:txBody>
      </p:sp>
      <p:sp>
        <p:nvSpPr>
          <p:cNvPr id="297" name="Google Shape;297;p53"/>
          <p:cNvSpPr txBox="1"/>
          <p:nvPr>
            <p:ph idx="1" type="subTitle"/>
          </p:nvPr>
        </p:nvSpPr>
        <p:spPr>
          <a:xfrm>
            <a:off x="259525" y="1265130"/>
            <a:ext cx="8222100" cy="432900"/>
          </a:xfrm>
          <a:prstGeom prst="rect">
            <a:avLst/>
          </a:prstGeom>
        </p:spPr>
        <p:txBody>
          <a:bodyPr anchorCtr="0" anchor="t" bIns="91425" lIns="91425" spcFirstLastPara="1" rIns="91425" wrap="square" tIns="91425">
            <a:noAutofit/>
          </a:bodyPr>
          <a:lstStyle/>
          <a:p>
            <a:pPr indent="0" lvl="0" marL="0" rtl="0" algn="just">
              <a:lnSpc>
                <a:spcPct val="115000"/>
              </a:lnSpc>
              <a:spcBef>
                <a:spcPts val="1500"/>
              </a:spcBef>
              <a:spcAft>
                <a:spcPts val="0"/>
              </a:spcAft>
              <a:buNone/>
            </a:pPr>
            <a:r>
              <a:rPr b="1" lang="es" sz="1500">
                <a:solidFill>
                  <a:srgbClr val="FFFF00"/>
                </a:solidFill>
              </a:rPr>
              <a:t>La expansión descontrolada de la población humana tiene un impacto significativo en la pérdida de hábitats y especies.</a:t>
            </a:r>
            <a:endParaRPr b="1" sz="1500">
              <a:solidFill>
                <a:srgbClr val="FFFF00"/>
              </a:solidFill>
            </a:endParaRPr>
          </a:p>
          <a:p>
            <a:pPr indent="0" lvl="0" marL="0" rtl="0" algn="just">
              <a:lnSpc>
                <a:spcPct val="115000"/>
              </a:lnSpc>
              <a:spcBef>
                <a:spcPts val="1500"/>
              </a:spcBef>
              <a:spcAft>
                <a:spcPts val="0"/>
              </a:spcAft>
              <a:buNone/>
            </a:pPr>
            <a:r>
              <a:rPr b="1" lang="es" sz="1500">
                <a:solidFill>
                  <a:srgbClr val="FFFF00"/>
                </a:solidFill>
              </a:rPr>
              <a:t>Debería llevarse a cabo un estudio exhaustivo del terreno antes de cualquier avance urbanístico.</a:t>
            </a:r>
            <a:endParaRPr b="1" sz="1500">
              <a:solidFill>
                <a:srgbClr val="FFFF00"/>
              </a:solidFill>
            </a:endParaRPr>
          </a:p>
          <a:p>
            <a:pPr indent="0" lvl="0" marL="0" rtl="0" algn="just">
              <a:lnSpc>
                <a:spcPct val="115000"/>
              </a:lnSpc>
              <a:spcBef>
                <a:spcPts val="1500"/>
              </a:spcBef>
              <a:spcAft>
                <a:spcPts val="0"/>
              </a:spcAft>
              <a:buNone/>
            </a:pPr>
            <a:r>
              <a:rPr b="1" lang="es" sz="1500">
                <a:solidFill>
                  <a:srgbClr val="FFFF00"/>
                </a:solidFill>
              </a:rPr>
              <a:t>Es fundamental repoblar con árboles de manera más extensa, ya que, además de aportar material, son una fuente de oxígeno.</a:t>
            </a:r>
            <a:endParaRPr b="1" sz="1500">
              <a:solidFill>
                <a:srgbClr val="FFFF00"/>
              </a:solidFill>
            </a:endParaRPr>
          </a:p>
          <a:p>
            <a:pPr indent="0" lvl="0" marL="0" rtl="0" algn="just">
              <a:lnSpc>
                <a:spcPct val="115000"/>
              </a:lnSpc>
              <a:spcBef>
                <a:spcPts val="1500"/>
              </a:spcBef>
              <a:spcAft>
                <a:spcPts val="0"/>
              </a:spcAft>
              <a:buNone/>
            </a:pPr>
            <a:r>
              <a:rPr b="1" lang="es" sz="1500">
                <a:solidFill>
                  <a:srgbClr val="FFFF00"/>
                </a:solidFill>
              </a:rPr>
              <a:t>Es esencial intensificar la persecución de la caza furtiva y la caza de especies para coleccionismo.</a:t>
            </a:r>
            <a:endParaRPr b="1" sz="1500">
              <a:solidFill>
                <a:srgbClr val="FFFF00"/>
              </a:solidFill>
            </a:endParaRPr>
          </a:p>
          <a:p>
            <a:pPr indent="0" lvl="0" marL="0" rtl="0" algn="just">
              <a:lnSpc>
                <a:spcPct val="115000"/>
              </a:lnSpc>
              <a:spcBef>
                <a:spcPts val="1500"/>
              </a:spcBef>
              <a:spcAft>
                <a:spcPts val="0"/>
              </a:spcAft>
              <a:buNone/>
            </a:pPr>
            <a:r>
              <a:rPr b="1" lang="es" sz="1500">
                <a:solidFill>
                  <a:srgbClr val="FFFF00"/>
                </a:solidFill>
              </a:rPr>
              <a:t>Se deben implementar medidas para hacer frente a las especies invasoras, lo cual implica llevar a cabo un estudio previo y establecer un plan de contención.</a:t>
            </a:r>
            <a:endParaRPr b="1" sz="1500">
              <a:solidFill>
                <a:srgbClr val="FFFF00"/>
              </a:solidFill>
            </a:endParaRPr>
          </a:p>
          <a:p>
            <a:pPr indent="0" lvl="0" marL="0" rtl="0" algn="l">
              <a:spcBef>
                <a:spcPts val="0"/>
              </a:spcBef>
              <a:spcAft>
                <a:spcPts val="0"/>
              </a:spcAft>
              <a:buNone/>
            </a:pPr>
            <a:r>
              <a:t/>
            </a:r>
            <a:endParaRPr b="1">
              <a:solidFill>
                <a:srgbClr val="FFFF00"/>
              </a:solidFill>
            </a:endParaRPr>
          </a:p>
          <a:p>
            <a:pPr indent="0" lvl="0" marL="0" rtl="0" algn="l">
              <a:spcBef>
                <a:spcPts val="0"/>
              </a:spcBef>
              <a:spcAft>
                <a:spcPts val="0"/>
              </a:spcAft>
              <a:buNone/>
            </a:pPr>
            <a:r>
              <a:t/>
            </a:r>
            <a:endParaRPr b="1">
              <a:solidFill>
                <a:srgbClr val="FFFF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2"/>
                </a:solidFill>
              </a:rPr>
              <a:t>Estudio científico de aves </a:t>
            </a:r>
            <a:endParaRPr>
              <a:solidFill>
                <a:schemeClr val="accent2"/>
              </a:solidFill>
            </a:endParaRPr>
          </a:p>
        </p:txBody>
      </p:sp>
      <p:sp>
        <p:nvSpPr>
          <p:cNvPr id="303" name="Google Shape;303;p5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Distintas variables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5"/>
          <p:cNvPicPr preferRelativeResize="0"/>
          <p:nvPr/>
        </p:nvPicPr>
        <p:blipFill>
          <a:blip r:embed="rId3">
            <a:alphaModFix amt="39000"/>
          </a:blip>
          <a:stretch>
            <a:fillRect/>
          </a:stretch>
        </p:blipFill>
        <p:spPr>
          <a:xfrm>
            <a:off x="0" y="0"/>
            <a:ext cx="9144000" cy="5143501"/>
          </a:xfrm>
          <a:prstGeom prst="rect">
            <a:avLst/>
          </a:prstGeom>
          <a:noFill/>
          <a:ln>
            <a:noFill/>
          </a:ln>
        </p:spPr>
      </p:pic>
      <p:sp>
        <p:nvSpPr>
          <p:cNvPr id="309" name="Google Shape;309;p55"/>
          <p:cNvSpPr txBox="1"/>
          <p:nvPr>
            <p:ph type="title"/>
          </p:nvPr>
        </p:nvSpPr>
        <p:spPr>
          <a:xfrm>
            <a:off x="490250" y="488250"/>
            <a:ext cx="8569500" cy="4090800"/>
          </a:xfrm>
          <a:prstGeom prst="rect">
            <a:avLst/>
          </a:prstGeom>
          <a:effectLst>
            <a:outerShdw blurRad="57150" rotWithShape="0" algn="bl" dir="5400000" dist="19050">
              <a:srgbClr val="000000">
                <a:alpha val="50000"/>
              </a:srgbClr>
            </a:outerShdw>
            <a:reflection blurRad="0" dir="5400000" dist="638175" endA="0" fadeDir="5400012" kx="0" rotWithShape="0" algn="bl" stA="9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4800">
                <a:solidFill>
                  <a:schemeClr val="accent2"/>
                </a:solidFill>
              </a:rPr>
              <a:t>Explorando sus variedades y características</a:t>
            </a:r>
            <a:endParaRPr sz="4800">
              <a:solidFill>
                <a:srgbClr val="6AA84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8"/>
          <p:cNvSpPr txBox="1"/>
          <p:nvPr>
            <p:ph idx="4294967295" type="title"/>
          </p:nvPr>
        </p:nvSpPr>
        <p:spPr>
          <a:xfrm>
            <a:off x="4790850" y="1905908"/>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Daniel</a:t>
            </a:r>
            <a:endParaRPr sz="1800">
              <a:solidFill>
                <a:schemeClr val="dk1"/>
              </a:solidFill>
            </a:endParaRPr>
          </a:p>
          <a:p>
            <a:pPr indent="0" lvl="0" marL="0" rtl="0" algn="ctr">
              <a:spcBef>
                <a:spcPts val="0"/>
              </a:spcBef>
              <a:spcAft>
                <a:spcPts val="0"/>
              </a:spcAft>
              <a:buNone/>
            </a:pPr>
            <a:r>
              <a:rPr lang="es" sz="1800">
                <a:solidFill>
                  <a:schemeClr val="dk1"/>
                </a:solidFill>
              </a:rPr>
              <a:t>Villa Rayo</a:t>
            </a:r>
            <a:endParaRPr sz="1800">
              <a:solidFill>
                <a:schemeClr val="dk1"/>
              </a:solidFill>
            </a:endParaRPr>
          </a:p>
        </p:txBody>
      </p:sp>
      <p:sp>
        <p:nvSpPr>
          <p:cNvPr id="182" name="Google Shape;182;p38"/>
          <p:cNvSpPr/>
          <p:nvPr/>
        </p:nvSpPr>
        <p:spPr>
          <a:xfrm>
            <a:off x="0" y="0"/>
            <a:ext cx="9161100" cy="2484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3" name="Google Shape;183;p38"/>
          <p:cNvSpPr txBox="1"/>
          <p:nvPr>
            <p:ph idx="4294967295" type="title"/>
          </p:nvPr>
        </p:nvSpPr>
        <p:spPr>
          <a:xfrm>
            <a:off x="320250" y="0"/>
            <a:ext cx="85206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accent2"/>
                </a:solidFill>
              </a:rPr>
              <a:t>Equipo</a:t>
            </a:r>
            <a:endParaRPr>
              <a:solidFill>
                <a:schemeClr val="accent2"/>
              </a:solidFill>
            </a:endParaRPr>
          </a:p>
          <a:p>
            <a:pPr indent="0" lvl="0" marL="0" rtl="0" algn="ctr">
              <a:spcBef>
                <a:spcPts val="400"/>
              </a:spcBef>
              <a:spcAft>
                <a:spcPts val="400"/>
              </a:spcAft>
              <a:buNone/>
            </a:pPr>
            <a:r>
              <a:t/>
            </a:r>
            <a:endParaRPr i="1" sz="1600"/>
          </a:p>
        </p:txBody>
      </p:sp>
      <p:pic>
        <p:nvPicPr>
          <p:cNvPr id="184" name="Google Shape;184;p38"/>
          <p:cNvPicPr preferRelativeResize="0"/>
          <p:nvPr/>
        </p:nvPicPr>
        <p:blipFill rotWithShape="1">
          <a:blip r:embed="rId3">
            <a:alphaModFix/>
          </a:blip>
          <a:srcRect b="0" l="0" r="0" t="0"/>
          <a:stretch/>
        </p:blipFill>
        <p:spPr>
          <a:xfrm>
            <a:off x="5114400" y="483623"/>
            <a:ext cx="1375200" cy="1375200"/>
          </a:xfrm>
          <a:prstGeom prst="ellipse">
            <a:avLst/>
          </a:prstGeom>
          <a:noFill/>
          <a:ln>
            <a:noFill/>
          </a:ln>
        </p:spPr>
      </p:pic>
      <p:pic>
        <p:nvPicPr>
          <p:cNvPr id="185" name="Google Shape;185;p38"/>
          <p:cNvPicPr preferRelativeResize="0"/>
          <p:nvPr/>
        </p:nvPicPr>
        <p:blipFill rotWithShape="1">
          <a:blip r:embed="rId4">
            <a:alphaModFix/>
          </a:blip>
          <a:srcRect b="16414" l="15067" r="0" t="8"/>
          <a:stretch/>
        </p:blipFill>
        <p:spPr>
          <a:xfrm>
            <a:off x="548050" y="476423"/>
            <a:ext cx="1389600" cy="1389600"/>
          </a:xfrm>
          <a:prstGeom prst="ellipse">
            <a:avLst/>
          </a:prstGeom>
          <a:noFill/>
          <a:ln>
            <a:noFill/>
          </a:ln>
        </p:spPr>
      </p:pic>
      <p:pic>
        <p:nvPicPr>
          <p:cNvPr id="186" name="Google Shape;186;p38"/>
          <p:cNvPicPr preferRelativeResize="0"/>
          <p:nvPr/>
        </p:nvPicPr>
        <p:blipFill rotWithShape="1">
          <a:blip r:embed="rId5">
            <a:alphaModFix/>
          </a:blip>
          <a:srcRect b="0" l="0" r="0" t="0"/>
          <a:stretch/>
        </p:blipFill>
        <p:spPr>
          <a:xfrm>
            <a:off x="2831216" y="476423"/>
            <a:ext cx="1389600" cy="1389600"/>
          </a:xfrm>
          <a:prstGeom prst="ellipse">
            <a:avLst/>
          </a:prstGeom>
          <a:noFill/>
          <a:ln>
            <a:noFill/>
          </a:ln>
        </p:spPr>
      </p:pic>
      <p:sp>
        <p:nvSpPr>
          <p:cNvPr id="187" name="Google Shape;187;p38"/>
          <p:cNvSpPr txBox="1"/>
          <p:nvPr>
            <p:ph idx="4294967295" type="body"/>
          </p:nvPr>
        </p:nvSpPr>
        <p:spPr>
          <a:xfrm>
            <a:off x="231688" y="2484608"/>
            <a:ext cx="20223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800">
                <a:solidFill>
                  <a:schemeClr val="dk2"/>
                </a:solidFill>
              </a:rPr>
              <a:t>Apasionada por el mundo del marketing, el mercado y su constante evolución. Con varios años de experiencia en diversos sectores, ha cultivado una versatilidad y una habilidad resolutiva que la destacan en su campo.</a:t>
            </a:r>
            <a:endParaRPr sz="800">
              <a:solidFill>
                <a:schemeClr val="dk2"/>
              </a:solidFill>
            </a:endParaRPr>
          </a:p>
          <a:p>
            <a:pPr indent="0" lvl="0" marL="0" rtl="0" algn="ctr">
              <a:lnSpc>
                <a:spcPct val="100000"/>
              </a:lnSpc>
              <a:spcBef>
                <a:spcPts val="0"/>
              </a:spcBef>
              <a:spcAft>
                <a:spcPts val="0"/>
              </a:spcAft>
              <a:buNone/>
            </a:pPr>
            <a:r>
              <a:t/>
            </a:r>
            <a:endParaRPr sz="800">
              <a:solidFill>
                <a:schemeClr val="dk2"/>
              </a:solidFill>
            </a:endParaRPr>
          </a:p>
          <a:p>
            <a:pPr indent="0" lvl="0" marL="0" rtl="0" algn="ctr">
              <a:lnSpc>
                <a:spcPct val="100000"/>
              </a:lnSpc>
              <a:spcBef>
                <a:spcPts val="0"/>
              </a:spcBef>
              <a:spcAft>
                <a:spcPts val="0"/>
              </a:spcAft>
              <a:buNone/>
            </a:pPr>
            <a:r>
              <a:rPr lang="es" sz="800">
                <a:solidFill>
                  <a:schemeClr val="dk2"/>
                </a:solidFill>
              </a:rPr>
              <a:t>Su enfoque multidisciplinario y su capacidad para trabajar en equipo son rasgos distintivos que la han llevado al éxito en numerosos proyectos y desafíos. Su dedicación y entusiasmo por el marketing la convierten en una valiosa contribuyente a cualquier equipo y le permiten mantenerse al tanto de las tendencias y cambios en este dinámico campo.</a:t>
            </a:r>
            <a:endParaRPr sz="800">
              <a:solidFill>
                <a:schemeClr val="dk2"/>
              </a:solidFill>
            </a:endParaRPr>
          </a:p>
        </p:txBody>
      </p:sp>
      <p:sp>
        <p:nvSpPr>
          <p:cNvPr id="188" name="Google Shape;188;p38"/>
          <p:cNvSpPr txBox="1"/>
          <p:nvPr>
            <p:ph idx="4294967295" type="title"/>
          </p:nvPr>
        </p:nvSpPr>
        <p:spPr>
          <a:xfrm>
            <a:off x="320268" y="1905908"/>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María</a:t>
            </a:r>
            <a:br>
              <a:rPr lang="es" sz="1800">
                <a:solidFill>
                  <a:schemeClr val="dk1"/>
                </a:solidFill>
              </a:rPr>
            </a:br>
            <a:r>
              <a:rPr lang="es" sz="1800">
                <a:solidFill>
                  <a:schemeClr val="dk1"/>
                </a:solidFill>
              </a:rPr>
              <a:t>Gómez Román</a:t>
            </a:r>
            <a:endParaRPr sz="1800">
              <a:solidFill>
                <a:schemeClr val="dk1"/>
              </a:solidFill>
            </a:endParaRPr>
          </a:p>
        </p:txBody>
      </p:sp>
      <p:sp>
        <p:nvSpPr>
          <p:cNvPr id="189" name="Google Shape;189;p38"/>
          <p:cNvSpPr txBox="1"/>
          <p:nvPr>
            <p:ph idx="4294967295" type="title"/>
          </p:nvPr>
        </p:nvSpPr>
        <p:spPr>
          <a:xfrm>
            <a:off x="2597138" y="1905900"/>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Enric</a:t>
            </a:r>
            <a:br>
              <a:rPr lang="es" sz="1800">
                <a:solidFill>
                  <a:schemeClr val="dk1"/>
                </a:solidFill>
              </a:rPr>
            </a:br>
            <a:r>
              <a:rPr lang="es" sz="1800">
                <a:solidFill>
                  <a:schemeClr val="dk1"/>
                </a:solidFill>
              </a:rPr>
              <a:t>Martínez Romero</a:t>
            </a:r>
            <a:endParaRPr sz="1800">
              <a:solidFill>
                <a:schemeClr val="dk1"/>
              </a:solidFill>
            </a:endParaRPr>
          </a:p>
        </p:txBody>
      </p:sp>
      <p:sp>
        <p:nvSpPr>
          <p:cNvPr id="190" name="Google Shape;190;p38"/>
          <p:cNvSpPr txBox="1"/>
          <p:nvPr>
            <p:ph idx="4294967295" type="body"/>
          </p:nvPr>
        </p:nvSpPr>
        <p:spPr>
          <a:xfrm>
            <a:off x="2514868" y="2484608"/>
            <a:ext cx="20223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800">
                <a:solidFill>
                  <a:schemeClr val="dk2"/>
                </a:solidFill>
              </a:rPr>
              <a:t>Tecnólogo con más de una década de experiencia en IT, destaca su rol como Service Desk Manager y varias posiciones de IT Support Technician, demostrando habilidades en apoyo tecnológico. Su experiencia incluye la gestión de equipos de ayuda, mejora del servicio al cliente y supervisión de procedimientos de manejo de incidentes.</a:t>
            </a:r>
            <a:endParaRPr sz="800">
              <a:solidFill>
                <a:schemeClr val="dk2"/>
              </a:solidFill>
            </a:endParaRPr>
          </a:p>
          <a:p>
            <a:pPr indent="0" lvl="0" marL="0" rtl="0" algn="ctr">
              <a:lnSpc>
                <a:spcPct val="100000"/>
              </a:lnSpc>
              <a:spcBef>
                <a:spcPts val="0"/>
              </a:spcBef>
              <a:spcAft>
                <a:spcPts val="0"/>
              </a:spcAft>
              <a:buNone/>
            </a:pPr>
            <a:r>
              <a:rPr lang="es" sz="800">
                <a:solidFill>
                  <a:schemeClr val="dk2"/>
                </a:solidFill>
              </a:rPr>
              <a:t>Además, ha desempeñado funciones como QA Tester, lo que demuestra su experiencia en pruebas y análisis. También tiene formación en Ingeniería Informática y Administración de Empresas. Su enfoque proactivo y pasión por la tecnología lo convierten en un recurso valioso en cualquier entorno de IT.</a:t>
            </a:r>
            <a:endParaRPr sz="800">
              <a:solidFill>
                <a:schemeClr val="dk2"/>
              </a:solidFill>
            </a:endParaRPr>
          </a:p>
        </p:txBody>
      </p:sp>
      <p:sp>
        <p:nvSpPr>
          <p:cNvPr id="191" name="Google Shape;191;p38"/>
          <p:cNvSpPr txBox="1"/>
          <p:nvPr>
            <p:ph idx="4294967295" type="body"/>
          </p:nvPr>
        </p:nvSpPr>
        <p:spPr>
          <a:xfrm>
            <a:off x="4746738" y="2498833"/>
            <a:ext cx="2022300" cy="129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800">
                <a:solidFill>
                  <a:schemeClr val="dk2"/>
                </a:solidFill>
              </a:rPr>
              <a:t>Persona altamente eficiente y productiva, destacando por el desarrollo de un cargador versátil para coches eléctricos con múltiples funciones de carga. Experiencia en programación, C++, Java, Python y SQL, además de conocimientos en ensamblador. Aplica sus habilidades de programación en proyectos con Arduino y microcontroladores PIC. Durante su formación, </a:t>
            </a:r>
            <a:r>
              <a:rPr lang="es" sz="800">
                <a:solidFill>
                  <a:schemeClr val="dk2"/>
                </a:solidFill>
              </a:rPr>
              <a:t>adquiere</a:t>
            </a:r>
            <a:r>
              <a:rPr lang="es" sz="800">
                <a:solidFill>
                  <a:schemeClr val="dk2"/>
                </a:solidFill>
              </a:rPr>
              <a:t> habilidades en Java para bases de datos y SQL. Fuerte ética laboral y responsabilidad que le convierten en un activo valioso para cualquier proyecto empresarial.</a:t>
            </a:r>
            <a:endParaRPr sz="800">
              <a:solidFill>
                <a:schemeClr val="dk2"/>
              </a:solidFill>
            </a:endParaRPr>
          </a:p>
          <a:p>
            <a:pPr indent="0" lvl="0" marL="0" rtl="0" algn="ctr">
              <a:lnSpc>
                <a:spcPct val="100000"/>
              </a:lnSpc>
              <a:spcBef>
                <a:spcPts val="0"/>
              </a:spcBef>
              <a:spcAft>
                <a:spcPts val="0"/>
              </a:spcAft>
              <a:buNone/>
            </a:pPr>
            <a:r>
              <a:rPr lang="es" sz="800">
                <a:solidFill>
                  <a:schemeClr val="dk2"/>
                </a:solidFill>
              </a:rPr>
              <a:t>Ha aprendido valiosas lecciones en términos de organización, disciplina y crecimiento personal. Continúo su formación de manera constante para </a:t>
            </a:r>
            <a:r>
              <a:rPr lang="es" sz="800">
                <a:solidFill>
                  <a:schemeClr val="dk2"/>
                </a:solidFill>
              </a:rPr>
              <a:t>mantenerse</a:t>
            </a:r>
            <a:r>
              <a:rPr lang="es" sz="800">
                <a:solidFill>
                  <a:schemeClr val="dk2"/>
                </a:solidFill>
              </a:rPr>
              <a:t> actualizado.</a:t>
            </a:r>
            <a:endParaRPr sz="800">
              <a:solidFill>
                <a:schemeClr val="dk2"/>
              </a:solidFill>
            </a:endParaRPr>
          </a:p>
        </p:txBody>
      </p:sp>
      <p:pic>
        <p:nvPicPr>
          <p:cNvPr id="192" name="Google Shape;192;p38"/>
          <p:cNvPicPr preferRelativeResize="0"/>
          <p:nvPr/>
        </p:nvPicPr>
        <p:blipFill rotWithShape="1">
          <a:blip r:embed="rId6">
            <a:alphaModFix/>
          </a:blip>
          <a:srcRect b="16429" l="15059" r="0" t="0"/>
          <a:stretch/>
        </p:blipFill>
        <p:spPr>
          <a:xfrm>
            <a:off x="7212675" y="483625"/>
            <a:ext cx="1389600" cy="1375200"/>
          </a:xfrm>
          <a:prstGeom prst="ellipse">
            <a:avLst/>
          </a:prstGeom>
          <a:noFill/>
          <a:ln>
            <a:noFill/>
          </a:ln>
        </p:spPr>
      </p:pic>
      <p:sp>
        <p:nvSpPr>
          <p:cNvPr id="193" name="Google Shape;193;p38"/>
          <p:cNvSpPr txBox="1"/>
          <p:nvPr>
            <p:ph idx="4294967295" type="title"/>
          </p:nvPr>
        </p:nvSpPr>
        <p:spPr>
          <a:xfrm>
            <a:off x="6896315" y="1889483"/>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Ana</a:t>
            </a:r>
            <a:br>
              <a:rPr lang="es" sz="1800">
                <a:solidFill>
                  <a:schemeClr val="dk1"/>
                </a:solidFill>
              </a:rPr>
            </a:br>
            <a:r>
              <a:rPr lang="es" sz="1800">
                <a:solidFill>
                  <a:schemeClr val="dk1"/>
                </a:solidFill>
              </a:rPr>
              <a:t>(Ane) Zubieta</a:t>
            </a:r>
            <a:endParaRPr sz="1800">
              <a:solidFill>
                <a:schemeClr val="dk1"/>
              </a:solidFill>
            </a:endParaRPr>
          </a:p>
        </p:txBody>
      </p:sp>
      <p:sp>
        <p:nvSpPr>
          <p:cNvPr id="194" name="Google Shape;194;p38"/>
          <p:cNvSpPr txBox="1"/>
          <p:nvPr>
            <p:ph idx="4294967295" type="body"/>
          </p:nvPr>
        </p:nvSpPr>
        <p:spPr>
          <a:xfrm>
            <a:off x="6896327" y="2498833"/>
            <a:ext cx="2022300" cy="115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800">
                <a:solidFill>
                  <a:schemeClr val="dk2"/>
                </a:solidFill>
              </a:rPr>
              <a:t>Con formación en gestión de proyectos y una destacada habilidad en el análisis de datos, es una profesional con una innata capacidad de análisis y una destacada capacidad de liderazgo. Su enfoque en la resolución de problemas le ha permitido abordar desafíos de manera efectiva, garantizando el éxito en la ejecución de proyectos y la toma de decisiones informadas.</a:t>
            </a:r>
            <a:endParaRPr sz="800">
              <a:solidFill>
                <a:schemeClr val="dk2"/>
              </a:solidFill>
            </a:endParaRPr>
          </a:p>
          <a:p>
            <a:pPr indent="0" lvl="0" marL="0" rtl="0" algn="ctr">
              <a:lnSpc>
                <a:spcPct val="100000"/>
              </a:lnSpc>
              <a:spcBef>
                <a:spcPts val="0"/>
              </a:spcBef>
              <a:spcAft>
                <a:spcPts val="0"/>
              </a:spcAft>
              <a:buNone/>
            </a:pPr>
            <a:r>
              <a:t/>
            </a:r>
            <a:endParaRPr sz="800">
              <a:solidFill>
                <a:schemeClr val="dk2"/>
              </a:solidFill>
            </a:endParaRPr>
          </a:p>
          <a:p>
            <a:pPr indent="0" lvl="0" marL="0" rtl="0" algn="ctr">
              <a:lnSpc>
                <a:spcPct val="100000"/>
              </a:lnSpc>
              <a:spcBef>
                <a:spcPts val="0"/>
              </a:spcBef>
              <a:spcAft>
                <a:spcPts val="0"/>
              </a:spcAft>
              <a:buNone/>
            </a:pPr>
            <a:r>
              <a:rPr lang="es" sz="800">
                <a:solidFill>
                  <a:schemeClr val="dk2"/>
                </a:solidFill>
              </a:rPr>
              <a:t>Está preparada para aportar liderazgo y experiencia en la gestión de proyectos y análisis de datos a cualquier equipo o empresa.</a:t>
            </a:r>
            <a:endParaRPr sz="800">
              <a:solidFill>
                <a:schemeClr val="dk2"/>
              </a:solidFill>
            </a:endParaRPr>
          </a:p>
        </p:txBody>
      </p:sp>
      <p:sp>
        <p:nvSpPr>
          <p:cNvPr id="195" name="Google Shape;195;p38"/>
          <p:cNvSpPr txBox="1"/>
          <p:nvPr/>
        </p:nvSpPr>
        <p:spPr>
          <a:xfrm>
            <a:off x="4988725" y="1952625"/>
            <a:ext cx="1907700" cy="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Daniel Villa Rayo</a:t>
            </a:r>
            <a:endParaRPr sz="18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2"/>
                </a:solidFill>
              </a:rPr>
              <a:t>Distribución de Especies por Órdenes Taxonómicos y Países</a:t>
            </a:r>
            <a:endParaRPr>
              <a:solidFill>
                <a:schemeClr val="accent2"/>
              </a:solidFill>
            </a:endParaRPr>
          </a:p>
        </p:txBody>
      </p:sp>
      <p:sp>
        <p:nvSpPr>
          <p:cNvPr id="315" name="Google Shape;315;p56"/>
          <p:cNvSpPr txBox="1"/>
          <p:nvPr>
            <p:ph idx="1" type="body"/>
          </p:nvPr>
        </p:nvSpPr>
        <p:spPr>
          <a:xfrm>
            <a:off x="144800" y="1919075"/>
            <a:ext cx="4326900" cy="310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800"/>
              <a:t>Se puede observar que los órdenes taxonómicos Passeriformes son los más extendidos por el mundo entero, con hasta 60 especies repartidas por todo el mundo. Seguidos por los Psittaciformes, con unas 25 especies repartidas por el globo y los Accipitriformes, en tercer lugar con poco más de 20 especies.</a:t>
            </a:r>
            <a:endParaRPr sz="1800"/>
          </a:p>
        </p:txBody>
      </p:sp>
      <p:pic>
        <p:nvPicPr>
          <p:cNvPr id="316" name="Google Shape;316;p56"/>
          <p:cNvPicPr preferRelativeResize="0"/>
          <p:nvPr/>
        </p:nvPicPr>
        <p:blipFill>
          <a:blip r:embed="rId3">
            <a:alphaModFix/>
          </a:blip>
          <a:stretch>
            <a:fillRect/>
          </a:stretch>
        </p:blipFill>
        <p:spPr>
          <a:xfrm>
            <a:off x="4624200" y="1811225"/>
            <a:ext cx="4367401" cy="32713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2"/>
                </a:solidFill>
              </a:rPr>
              <a:t>Distribución de Especies por Órdenes Taxonómicos</a:t>
            </a:r>
            <a:endParaRPr>
              <a:solidFill>
                <a:schemeClr val="accent2"/>
              </a:solidFill>
            </a:endParaRPr>
          </a:p>
        </p:txBody>
      </p:sp>
      <p:sp>
        <p:nvSpPr>
          <p:cNvPr id="322" name="Google Shape;322;p57"/>
          <p:cNvSpPr txBox="1"/>
          <p:nvPr>
            <p:ph idx="1" type="body"/>
          </p:nvPr>
        </p:nvSpPr>
        <p:spPr>
          <a:xfrm>
            <a:off x="144800" y="1919075"/>
            <a:ext cx="4326900" cy="310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700"/>
              <a:t>La gráfica proporciona información sobre la distribución de especies en función de su orden taxonómico. Se puede ver que la dominante con más de 160 especies distintas, 164 para ser exactos, es la Passeriforme. La sigue a continuación el orden taxonómico de las aves Accipitriformes, con 58 especies distintas y las Galliformes, conformadas por 40 especies distintas.</a:t>
            </a:r>
            <a:endParaRPr sz="1700"/>
          </a:p>
        </p:txBody>
      </p:sp>
      <p:pic>
        <p:nvPicPr>
          <p:cNvPr id="323" name="Google Shape;323;p57"/>
          <p:cNvPicPr preferRelativeResize="0"/>
          <p:nvPr/>
        </p:nvPicPr>
        <p:blipFill>
          <a:blip r:embed="rId3">
            <a:alphaModFix/>
          </a:blip>
          <a:stretch>
            <a:fillRect/>
          </a:stretch>
        </p:blipFill>
        <p:spPr>
          <a:xfrm>
            <a:off x="4585375" y="1725025"/>
            <a:ext cx="4482426" cy="3361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492575" y="489450"/>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2"/>
                </a:solidFill>
              </a:rPr>
              <a:t>Velocidad Máxima de la Especie</a:t>
            </a:r>
            <a:endParaRPr>
              <a:solidFill>
                <a:schemeClr val="accent2"/>
              </a:solidFill>
            </a:endParaRPr>
          </a:p>
        </p:txBody>
      </p:sp>
      <p:sp>
        <p:nvSpPr>
          <p:cNvPr id="329" name="Google Shape;329;p58"/>
          <p:cNvSpPr txBox="1"/>
          <p:nvPr>
            <p:ph idx="1" type="body"/>
          </p:nvPr>
        </p:nvSpPr>
        <p:spPr>
          <a:xfrm>
            <a:off x="124100" y="1785750"/>
            <a:ext cx="3392100" cy="243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700"/>
              <a:t>Las velocidades máximas de vuelo varían ampliamente entre las especies. Esto está relacionado con la biología, el tamaño y el entorno de cada ave. Las aves que necesitan alcanzar presas en vuelo, como las aves de presa, tienden a tener velocidades más altas.</a:t>
            </a:r>
            <a:endParaRPr sz="1700"/>
          </a:p>
        </p:txBody>
      </p:sp>
      <p:pic>
        <p:nvPicPr>
          <p:cNvPr id="330" name="Google Shape;330;p58"/>
          <p:cNvPicPr preferRelativeResize="0"/>
          <p:nvPr/>
        </p:nvPicPr>
        <p:blipFill rotWithShape="1">
          <a:blip r:embed="rId3">
            <a:alphaModFix/>
          </a:blip>
          <a:srcRect b="258" l="0" r="0" t="258"/>
          <a:stretch/>
        </p:blipFill>
        <p:spPr>
          <a:xfrm>
            <a:off x="3578375" y="1738825"/>
            <a:ext cx="5476050" cy="336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2"/>
                </a:solidFill>
              </a:rPr>
              <a:t>Familias</a:t>
            </a:r>
            <a:r>
              <a:rPr lang="es">
                <a:solidFill>
                  <a:schemeClr val="accent2"/>
                </a:solidFill>
              </a:rPr>
              <a:t> taxonómicas por órdenes taxonómicas</a:t>
            </a:r>
            <a:endParaRPr>
              <a:solidFill>
                <a:schemeClr val="accent2"/>
              </a:solidFill>
            </a:endParaRPr>
          </a:p>
        </p:txBody>
      </p:sp>
      <p:sp>
        <p:nvSpPr>
          <p:cNvPr id="336" name="Google Shape;336;p59"/>
          <p:cNvSpPr txBox="1"/>
          <p:nvPr>
            <p:ph idx="1" type="body"/>
          </p:nvPr>
        </p:nvSpPr>
        <p:spPr>
          <a:xfrm>
            <a:off x="0" y="1919075"/>
            <a:ext cx="3626700" cy="3107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300"/>
              <a:t>Los órdenes taxonómicos Passeriformes y Accipitriformes están representados en múltiples familias de la siguiente manera.</a:t>
            </a:r>
            <a:endParaRPr sz="1300"/>
          </a:p>
          <a:p>
            <a:pPr indent="0" lvl="0" marL="0" rtl="0" algn="ctr">
              <a:lnSpc>
                <a:spcPct val="100000"/>
              </a:lnSpc>
              <a:spcBef>
                <a:spcPts val="0"/>
              </a:spcBef>
              <a:spcAft>
                <a:spcPts val="0"/>
              </a:spcAft>
              <a:buNone/>
            </a:pPr>
            <a:r>
              <a:t/>
            </a:r>
            <a:endParaRPr sz="1300"/>
          </a:p>
          <a:p>
            <a:pPr indent="0" lvl="0" marL="0" rtl="0" algn="ctr">
              <a:lnSpc>
                <a:spcPct val="100000"/>
              </a:lnSpc>
              <a:spcBef>
                <a:spcPts val="0"/>
              </a:spcBef>
              <a:spcAft>
                <a:spcPts val="0"/>
              </a:spcAft>
              <a:buNone/>
            </a:pPr>
            <a:r>
              <a:rPr lang="es" sz="1300"/>
              <a:t>Passeriformes: El orden Passeriformes, también conocido como aves paseriformes o pájaros cantores, es el grupo más diverso de aves. Se encuentra representado en numerosas familias, y algunas de las familias bien conocidas incluyen.</a:t>
            </a:r>
            <a:endParaRPr sz="1300"/>
          </a:p>
          <a:p>
            <a:pPr indent="0" lvl="0" marL="0" rtl="0" algn="ctr">
              <a:lnSpc>
                <a:spcPct val="100000"/>
              </a:lnSpc>
              <a:spcBef>
                <a:spcPts val="0"/>
              </a:spcBef>
              <a:spcAft>
                <a:spcPts val="0"/>
              </a:spcAft>
              <a:buNone/>
            </a:pPr>
            <a:r>
              <a:t/>
            </a:r>
            <a:endParaRPr sz="1300"/>
          </a:p>
          <a:p>
            <a:pPr indent="0" lvl="0" marL="0" rtl="0" algn="ctr">
              <a:lnSpc>
                <a:spcPct val="100000"/>
              </a:lnSpc>
              <a:spcBef>
                <a:spcPts val="0"/>
              </a:spcBef>
              <a:spcAft>
                <a:spcPts val="0"/>
              </a:spcAft>
              <a:buNone/>
            </a:pPr>
            <a:r>
              <a:rPr lang="es" sz="1300"/>
              <a:t>Accipitriformes: El orden Accipitriformes, que incluye aves rapaces diurnas como águilas, halcones y buitres, también se representa en varias familias.</a:t>
            </a:r>
            <a:endParaRPr sz="1300"/>
          </a:p>
        </p:txBody>
      </p:sp>
      <p:pic>
        <p:nvPicPr>
          <p:cNvPr id="337" name="Google Shape;337;p59"/>
          <p:cNvPicPr preferRelativeResize="0"/>
          <p:nvPr/>
        </p:nvPicPr>
        <p:blipFill>
          <a:blip r:embed="rId3">
            <a:alphaModFix/>
          </a:blip>
          <a:stretch>
            <a:fillRect/>
          </a:stretch>
        </p:blipFill>
        <p:spPr>
          <a:xfrm>
            <a:off x="3671900" y="2141087"/>
            <a:ext cx="5361200" cy="2663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60"/>
          <p:cNvSpPr txBox="1"/>
          <p:nvPr>
            <p:ph type="ctrTitle"/>
          </p:nvPr>
        </p:nvSpPr>
        <p:spPr>
          <a:xfrm>
            <a:off x="145175" y="4502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Estudio científico de Reptiles</a:t>
            </a:r>
            <a:endParaRPr/>
          </a:p>
        </p:txBody>
      </p:sp>
      <p:sp>
        <p:nvSpPr>
          <p:cNvPr id="343" name="Google Shape;343;p60"/>
          <p:cNvSpPr txBox="1"/>
          <p:nvPr/>
        </p:nvSpPr>
        <p:spPr>
          <a:xfrm>
            <a:off x="5500700" y="3571875"/>
            <a:ext cx="3500400" cy="5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Por: </a:t>
            </a:r>
            <a:r>
              <a:rPr lang="es" sz="1800">
                <a:solidFill>
                  <a:schemeClr val="lt1"/>
                </a:solidFill>
                <a:latin typeface="Roboto"/>
                <a:ea typeface="Roboto"/>
                <a:cs typeface="Roboto"/>
                <a:sym typeface="Roboto"/>
              </a:rPr>
              <a:t>María</a:t>
            </a:r>
            <a:r>
              <a:rPr lang="es" sz="1800">
                <a:solidFill>
                  <a:schemeClr val="lt1"/>
                </a:solidFill>
                <a:latin typeface="Roboto"/>
                <a:ea typeface="Roboto"/>
                <a:cs typeface="Roboto"/>
                <a:sym typeface="Roboto"/>
              </a:rPr>
              <a:t> Gómez Román</a:t>
            </a:r>
            <a:endParaRPr sz="18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47" name="Shape 347"/>
        <p:cNvGrpSpPr/>
        <p:nvPr/>
      </p:nvGrpSpPr>
      <p:grpSpPr>
        <a:xfrm>
          <a:off x="0" y="0"/>
          <a:ext cx="0" cy="0"/>
          <a:chOff x="0" y="0"/>
          <a:chExt cx="0" cy="0"/>
        </a:xfrm>
      </p:grpSpPr>
      <p:pic>
        <p:nvPicPr>
          <p:cNvPr id="348" name="Google Shape;348;p61"/>
          <p:cNvPicPr preferRelativeResize="0"/>
          <p:nvPr/>
        </p:nvPicPr>
        <p:blipFill rotWithShape="1">
          <a:blip r:embed="rId3">
            <a:alphaModFix/>
          </a:blip>
          <a:srcRect b="0" l="20231" r="20231" t="0"/>
          <a:stretch/>
        </p:blipFill>
        <p:spPr>
          <a:xfrm>
            <a:off x="-9150" y="0"/>
            <a:ext cx="4594499" cy="5143501"/>
          </a:xfrm>
          <a:prstGeom prst="rect">
            <a:avLst/>
          </a:prstGeom>
          <a:noFill/>
          <a:ln>
            <a:noFill/>
          </a:ln>
        </p:spPr>
      </p:pic>
      <p:sp>
        <p:nvSpPr>
          <p:cNvPr id="349" name="Google Shape;349;p61"/>
          <p:cNvSpPr txBox="1"/>
          <p:nvPr>
            <p:ph type="title"/>
          </p:nvPr>
        </p:nvSpPr>
        <p:spPr>
          <a:xfrm>
            <a:off x="318850" y="-33567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Objetivos</a:t>
            </a:r>
            <a:endParaRPr>
              <a:solidFill>
                <a:srgbClr val="000000"/>
              </a:solidFill>
            </a:endParaRPr>
          </a:p>
        </p:txBody>
      </p:sp>
      <p:sp>
        <p:nvSpPr>
          <p:cNvPr id="350" name="Google Shape;350;p61"/>
          <p:cNvSpPr txBox="1"/>
          <p:nvPr>
            <p:ph idx="2" type="body"/>
          </p:nvPr>
        </p:nvSpPr>
        <p:spPr>
          <a:xfrm>
            <a:off x="4930550" y="1092725"/>
            <a:ext cx="3837000" cy="314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000000"/>
              </a:solidFill>
              <a:highlight>
                <a:srgbClr val="6AA84F"/>
              </a:highlight>
            </a:endParaRPr>
          </a:p>
          <a:p>
            <a:pPr indent="-361950" lvl="0" marL="457200" rtl="0" algn="l">
              <a:lnSpc>
                <a:spcPct val="150000"/>
              </a:lnSpc>
              <a:spcBef>
                <a:spcPts val="1600"/>
              </a:spcBef>
              <a:spcAft>
                <a:spcPts val="0"/>
              </a:spcAft>
              <a:buClr>
                <a:srgbClr val="000000"/>
              </a:buClr>
              <a:buSzPts val="2100"/>
              <a:buChar char="●"/>
            </a:pPr>
            <a:r>
              <a:rPr b="1" lang="es" sz="1400">
                <a:solidFill>
                  <a:srgbClr val="000000"/>
                </a:solidFill>
                <a:highlight>
                  <a:srgbClr val="6AA84F"/>
                </a:highlight>
              </a:rPr>
              <a:t>Investigación del hábitat principal</a:t>
            </a:r>
            <a:endParaRPr b="1" sz="1400">
              <a:solidFill>
                <a:srgbClr val="000000"/>
              </a:solidFill>
              <a:highlight>
                <a:srgbClr val="6AA84F"/>
              </a:highlight>
            </a:endParaRPr>
          </a:p>
          <a:p>
            <a:pPr indent="-361950" lvl="0" marL="457200" rtl="0" algn="l">
              <a:lnSpc>
                <a:spcPct val="150000"/>
              </a:lnSpc>
              <a:spcBef>
                <a:spcPts val="0"/>
              </a:spcBef>
              <a:spcAft>
                <a:spcPts val="0"/>
              </a:spcAft>
              <a:buClr>
                <a:srgbClr val="000000"/>
              </a:buClr>
              <a:buSzPts val="2100"/>
              <a:buChar char="●"/>
            </a:pPr>
            <a:r>
              <a:rPr b="1" lang="es" sz="1400">
                <a:solidFill>
                  <a:srgbClr val="000000"/>
                </a:solidFill>
                <a:highlight>
                  <a:srgbClr val="6AA84F"/>
                </a:highlight>
              </a:rPr>
              <a:t>Análisis de peso y altura</a:t>
            </a:r>
            <a:endParaRPr b="1" sz="2100">
              <a:solidFill>
                <a:srgbClr val="000000"/>
              </a:solidFill>
              <a:highlight>
                <a:srgbClr val="6AA84F"/>
              </a:highlight>
            </a:endParaRPr>
          </a:p>
          <a:p>
            <a:pPr indent="-361950" lvl="0" marL="457200" rtl="0" algn="l">
              <a:lnSpc>
                <a:spcPct val="115000"/>
              </a:lnSpc>
              <a:spcBef>
                <a:spcPts val="0"/>
              </a:spcBef>
              <a:spcAft>
                <a:spcPts val="0"/>
              </a:spcAft>
              <a:buClr>
                <a:srgbClr val="000000"/>
              </a:buClr>
              <a:buSzPts val="2100"/>
              <a:buChar char="●"/>
            </a:pPr>
            <a:r>
              <a:rPr b="1" lang="es" sz="1400">
                <a:solidFill>
                  <a:srgbClr val="000000"/>
                </a:solidFill>
                <a:highlight>
                  <a:srgbClr val="6AA84F"/>
                </a:highlight>
              </a:rPr>
              <a:t>Evaluación de la Influencia del peso y altura en la dieta</a:t>
            </a:r>
            <a:endParaRPr b="1" sz="2100">
              <a:solidFill>
                <a:srgbClr val="000000"/>
              </a:solidFill>
              <a:highlight>
                <a:srgbClr val="6AA84F"/>
              </a:highlight>
            </a:endParaRPr>
          </a:p>
          <a:p>
            <a:pPr indent="-361950" lvl="0" marL="457200" rtl="0" algn="l">
              <a:lnSpc>
                <a:spcPct val="115000"/>
              </a:lnSpc>
              <a:spcBef>
                <a:spcPts val="0"/>
              </a:spcBef>
              <a:spcAft>
                <a:spcPts val="0"/>
              </a:spcAft>
              <a:buClr>
                <a:srgbClr val="000000"/>
              </a:buClr>
              <a:buSzPts val="2100"/>
              <a:buChar char="●"/>
            </a:pPr>
            <a:r>
              <a:rPr b="1" lang="es" sz="1400">
                <a:solidFill>
                  <a:srgbClr val="000000"/>
                </a:solidFill>
                <a:highlight>
                  <a:srgbClr val="6AA84F"/>
                </a:highlight>
              </a:rPr>
              <a:t>Distribución de colores entre las diferentes órdenes</a:t>
            </a:r>
            <a:endParaRPr b="1" sz="2100">
              <a:solidFill>
                <a:srgbClr val="000000"/>
              </a:solidFill>
              <a:highlight>
                <a:srgbClr val="6AA84F"/>
              </a:highlight>
            </a:endParaRPr>
          </a:p>
        </p:txBody>
      </p:sp>
      <p:sp>
        <p:nvSpPr>
          <p:cNvPr id="351" name="Google Shape;351;p61"/>
          <p:cNvSpPr txBox="1"/>
          <p:nvPr/>
        </p:nvSpPr>
        <p:spPr>
          <a:xfrm>
            <a:off x="4921550" y="79275"/>
            <a:ext cx="3855000" cy="14157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500">
                <a:highlight>
                  <a:srgbClr val="6AA84F"/>
                </a:highlight>
                <a:latin typeface="Roboto"/>
                <a:ea typeface="Roboto"/>
                <a:cs typeface="Roboto"/>
                <a:sym typeface="Roboto"/>
              </a:rPr>
              <a:t>Nuestros objetivos de estudio se han diseñado diferenciando cuidadosamente a los reptiles según sus categorías taxonómicas y explorando sus características</a:t>
            </a:r>
            <a:endParaRPr sz="1700">
              <a:highlight>
                <a:srgbClr val="6AA84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55" name="Shape 355"/>
        <p:cNvGrpSpPr/>
        <p:nvPr/>
      </p:nvGrpSpPr>
      <p:grpSpPr>
        <a:xfrm>
          <a:off x="0" y="0"/>
          <a:ext cx="0" cy="0"/>
          <a:chOff x="0" y="0"/>
          <a:chExt cx="0" cy="0"/>
        </a:xfrm>
      </p:grpSpPr>
      <p:sp>
        <p:nvSpPr>
          <p:cNvPr id="356" name="Google Shape;356;p62"/>
          <p:cNvSpPr txBox="1"/>
          <p:nvPr>
            <p:ph type="title"/>
          </p:nvPr>
        </p:nvSpPr>
        <p:spPr>
          <a:xfrm>
            <a:off x="162200" y="121650"/>
            <a:ext cx="83241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6AA84F"/>
                </a:highlight>
              </a:rPr>
              <a:t>Agrupación de familias en su orden taxonómico</a:t>
            </a:r>
            <a:br>
              <a:rPr b="1" lang="es" sz="2000">
                <a:solidFill>
                  <a:srgbClr val="000000"/>
                </a:solidFill>
                <a:highlight>
                  <a:srgbClr val="6AA84F"/>
                </a:highlight>
              </a:rPr>
            </a:br>
            <a:r>
              <a:rPr b="1" lang="es" sz="2000">
                <a:solidFill>
                  <a:srgbClr val="737373"/>
                </a:solidFill>
                <a:highlight>
                  <a:srgbClr val="6AA84F"/>
                </a:highlight>
              </a:rPr>
              <a:t>E</a:t>
            </a:r>
            <a:r>
              <a:rPr b="1" lang="es" sz="1600">
                <a:solidFill>
                  <a:srgbClr val="737373"/>
                </a:solidFill>
                <a:highlight>
                  <a:srgbClr val="6AA84F"/>
                </a:highlight>
              </a:rPr>
              <a:t>xplorar minuciosamente las familias de cada orden taxonómico</a:t>
            </a:r>
            <a:endParaRPr b="1" sz="2000">
              <a:solidFill>
                <a:srgbClr val="737373"/>
              </a:solidFill>
              <a:highlight>
                <a:srgbClr val="6AA84F"/>
              </a:highlight>
            </a:endParaRPr>
          </a:p>
        </p:txBody>
      </p:sp>
      <p:sp>
        <p:nvSpPr>
          <p:cNvPr id="357" name="Google Shape;357;p62"/>
          <p:cNvSpPr txBox="1"/>
          <p:nvPr>
            <p:ph idx="1" type="body"/>
          </p:nvPr>
        </p:nvSpPr>
        <p:spPr>
          <a:xfrm>
            <a:off x="162200" y="1919075"/>
            <a:ext cx="3532200" cy="27102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s" sz="1100">
                <a:solidFill>
                  <a:srgbClr val="000000"/>
                </a:solidFill>
                <a:highlight>
                  <a:schemeClr val="lt1"/>
                </a:highlight>
              </a:rPr>
              <a:t>Sphenodontia</a:t>
            </a:r>
            <a:r>
              <a:rPr lang="es" sz="1100">
                <a:solidFill>
                  <a:srgbClr val="000000"/>
                </a:solidFill>
                <a:highlight>
                  <a:schemeClr val="lt1"/>
                </a:highlight>
              </a:rPr>
              <a:t> (1 elemento): </a:t>
            </a:r>
            <a:r>
              <a:rPr lang="es" sz="1000">
                <a:solidFill>
                  <a:srgbClr val="000000"/>
                </a:solidFill>
                <a:highlight>
                  <a:schemeClr val="lt1"/>
                </a:highlight>
              </a:rPr>
              <a:t>Son reptiles lepidosaurios que incluyen un único género actual, Sphenodon.</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Cocodilia</a:t>
            </a:r>
            <a:r>
              <a:rPr lang="es" sz="1100">
                <a:solidFill>
                  <a:srgbClr val="000000"/>
                </a:solidFill>
                <a:highlight>
                  <a:schemeClr val="lt1"/>
                </a:highlight>
              </a:rPr>
              <a:t> (7 elementos y 3 familias): </a:t>
            </a:r>
            <a:r>
              <a:rPr lang="es" sz="1000">
                <a:solidFill>
                  <a:srgbClr val="000000"/>
                </a:solidFill>
                <a:highlight>
                  <a:schemeClr val="lt1"/>
                </a:highlight>
              </a:rPr>
              <a:t>Son reptiles semiacuáticos de gran tamaño que se caracterizan por ser depredadores.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Testudines</a:t>
            </a:r>
            <a:r>
              <a:rPr lang="es" sz="1100">
                <a:solidFill>
                  <a:srgbClr val="000000"/>
                </a:solidFill>
                <a:highlight>
                  <a:schemeClr val="lt1"/>
                </a:highlight>
              </a:rPr>
              <a:t> (20 elementos y 7 familias): </a:t>
            </a:r>
            <a:r>
              <a:rPr lang="es" sz="1000">
                <a:solidFill>
                  <a:srgbClr val="000000"/>
                </a:solidFill>
                <a:highlight>
                  <a:schemeClr val="lt1"/>
                </a:highlight>
              </a:rPr>
              <a:t>Este grupo incluye a las tortugas o quelonios, que son reptiles caracterizados por su caparazón.</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Squamata </a:t>
            </a:r>
            <a:r>
              <a:rPr lang="es" sz="1100">
                <a:solidFill>
                  <a:srgbClr val="000000"/>
                </a:solidFill>
                <a:highlight>
                  <a:schemeClr val="lt1"/>
                </a:highlight>
              </a:rPr>
              <a:t>(167 elementos y más de 20 familias): </a:t>
            </a:r>
            <a:r>
              <a:rPr lang="es" sz="1000">
                <a:solidFill>
                  <a:srgbClr val="000000"/>
                </a:solidFill>
                <a:highlight>
                  <a:schemeClr val="lt1"/>
                </a:highlight>
              </a:rPr>
              <a:t>Los escamosos son reptiles que conforman un orden que incluye lagartos, camaleones, iguanas, serpientes y culebrillas ciegas, entre otros.</a:t>
            </a:r>
            <a:endParaRPr sz="1000">
              <a:solidFill>
                <a:srgbClr val="000000"/>
              </a:solidFill>
              <a:highlight>
                <a:schemeClr val="lt1"/>
              </a:highlight>
            </a:endParaRPr>
          </a:p>
          <a:p>
            <a:pPr indent="0" lvl="0" marL="0" rtl="0" algn="l">
              <a:spcBef>
                <a:spcPts val="0"/>
              </a:spcBef>
              <a:spcAft>
                <a:spcPts val="1600"/>
              </a:spcAft>
              <a:buNone/>
            </a:pPr>
            <a:r>
              <a:t/>
            </a:r>
            <a:endParaRPr sz="1700"/>
          </a:p>
        </p:txBody>
      </p:sp>
      <p:pic>
        <p:nvPicPr>
          <p:cNvPr id="358" name="Google Shape;358;p62"/>
          <p:cNvPicPr preferRelativeResize="0"/>
          <p:nvPr/>
        </p:nvPicPr>
        <p:blipFill>
          <a:blip r:embed="rId3">
            <a:alphaModFix/>
          </a:blip>
          <a:stretch>
            <a:fillRect/>
          </a:stretch>
        </p:blipFill>
        <p:spPr>
          <a:xfrm>
            <a:off x="3846800" y="2213750"/>
            <a:ext cx="5144800" cy="22533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62" name="Shape 362"/>
        <p:cNvGrpSpPr/>
        <p:nvPr/>
      </p:nvGrpSpPr>
      <p:grpSpPr>
        <a:xfrm>
          <a:off x="0" y="0"/>
          <a:ext cx="0" cy="0"/>
          <a:chOff x="0" y="0"/>
          <a:chExt cx="0" cy="0"/>
        </a:xfrm>
      </p:grpSpPr>
      <p:sp>
        <p:nvSpPr>
          <p:cNvPr id="363" name="Google Shape;363;p63"/>
          <p:cNvSpPr txBox="1"/>
          <p:nvPr>
            <p:ph type="title"/>
          </p:nvPr>
        </p:nvSpPr>
        <p:spPr>
          <a:xfrm>
            <a:off x="121950" y="91525"/>
            <a:ext cx="8373900" cy="132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000000"/>
                </a:solidFill>
                <a:highlight>
                  <a:srgbClr val="6AA84F"/>
                </a:highlight>
              </a:rPr>
              <a:t>Investigación del hábitat principal</a:t>
            </a:r>
            <a:br>
              <a:rPr b="1" lang="es" sz="2000">
                <a:solidFill>
                  <a:srgbClr val="000000"/>
                </a:solidFill>
                <a:highlight>
                  <a:srgbClr val="6AA84F"/>
                </a:highlight>
              </a:rPr>
            </a:br>
            <a:r>
              <a:rPr b="1" lang="es" sz="2000">
                <a:solidFill>
                  <a:srgbClr val="737373"/>
                </a:solidFill>
                <a:highlight>
                  <a:srgbClr val="6AA84F"/>
                </a:highlight>
              </a:rPr>
              <a:t>E</a:t>
            </a:r>
            <a:r>
              <a:rPr b="1" lang="es" sz="1600">
                <a:solidFill>
                  <a:schemeClr val="lt2"/>
                </a:solidFill>
                <a:highlight>
                  <a:srgbClr val="6AA84F"/>
                </a:highlight>
              </a:rPr>
              <a:t>xplorar y caracterizar el hábitat predominante</a:t>
            </a:r>
            <a:endParaRPr b="1" sz="2000">
              <a:solidFill>
                <a:srgbClr val="000000"/>
              </a:solidFill>
              <a:highlight>
                <a:srgbClr val="6AA84F"/>
              </a:highlight>
            </a:endParaRPr>
          </a:p>
          <a:p>
            <a:pPr indent="0" lvl="0" marL="0" rtl="0" algn="l">
              <a:lnSpc>
                <a:spcPct val="115000"/>
              </a:lnSpc>
              <a:spcBef>
                <a:spcPts val="1600"/>
              </a:spcBef>
              <a:spcAft>
                <a:spcPts val="1600"/>
              </a:spcAft>
              <a:buNone/>
            </a:pPr>
            <a:r>
              <a:t/>
            </a:r>
            <a:endParaRPr b="1" sz="1600">
              <a:solidFill>
                <a:srgbClr val="737373"/>
              </a:solidFill>
              <a:highlight>
                <a:srgbClr val="6AA84F"/>
              </a:highlight>
            </a:endParaRPr>
          </a:p>
        </p:txBody>
      </p:sp>
      <p:sp>
        <p:nvSpPr>
          <p:cNvPr id="364" name="Google Shape;364;p63"/>
          <p:cNvSpPr txBox="1"/>
          <p:nvPr>
            <p:ph idx="1" type="body"/>
          </p:nvPr>
        </p:nvSpPr>
        <p:spPr>
          <a:xfrm>
            <a:off x="320150" y="4032600"/>
            <a:ext cx="3599700" cy="6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00000"/>
                </a:solidFill>
              </a:rPr>
              <a:t>Crocodilia</a:t>
            </a:r>
            <a:r>
              <a:rPr b="1" lang="es" sz="900">
                <a:solidFill>
                  <a:srgbClr val="000000"/>
                </a:solidFill>
                <a:highlight>
                  <a:schemeClr val="lt1"/>
                </a:highlight>
              </a:rPr>
              <a:t>: </a:t>
            </a:r>
            <a:r>
              <a:rPr lang="es" sz="900">
                <a:solidFill>
                  <a:srgbClr val="000000"/>
                </a:solidFill>
                <a:highlight>
                  <a:schemeClr val="lt1"/>
                </a:highlight>
              </a:rPr>
              <a:t> </a:t>
            </a:r>
            <a:br>
              <a:rPr lang="es" sz="800">
                <a:solidFill>
                  <a:srgbClr val="000000"/>
                </a:solidFill>
                <a:highlight>
                  <a:schemeClr val="lt1"/>
                </a:highlight>
              </a:rPr>
            </a:br>
            <a:r>
              <a:rPr lang="es" sz="1000">
                <a:solidFill>
                  <a:srgbClr val="000000"/>
                </a:solidFill>
                <a:highlight>
                  <a:schemeClr val="lt1"/>
                </a:highlight>
              </a:rPr>
              <a:t>Resalta la relevancia de los hábitats fluviales, las marismas amplias y los climas subtropicales.</a:t>
            </a:r>
            <a:endParaRPr sz="1000">
              <a:solidFill>
                <a:srgbClr val="000000"/>
              </a:solidFill>
              <a:highlight>
                <a:schemeClr val="lt1"/>
              </a:highlight>
            </a:endParaRPr>
          </a:p>
          <a:p>
            <a:pPr indent="0" lvl="0" marL="0" rtl="0" algn="l">
              <a:spcBef>
                <a:spcPts val="1600"/>
              </a:spcBef>
              <a:spcAft>
                <a:spcPts val="1600"/>
              </a:spcAft>
              <a:buNone/>
            </a:pPr>
            <a:r>
              <a:t/>
            </a:r>
            <a:endParaRPr>
              <a:solidFill>
                <a:srgbClr val="000000"/>
              </a:solidFill>
              <a:highlight>
                <a:schemeClr val="lt1"/>
              </a:highlight>
            </a:endParaRPr>
          </a:p>
        </p:txBody>
      </p:sp>
      <p:pic>
        <p:nvPicPr>
          <p:cNvPr id="365" name="Google Shape;365;p63"/>
          <p:cNvPicPr preferRelativeResize="0"/>
          <p:nvPr/>
        </p:nvPicPr>
        <p:blipFill>
          <a:blip r:embed="rId3">
            <a:alphaModFix/>
          </a:blip>
          <a:stretch>
            <a:fillRect/>
          </a:stretch>
        </p:blipFill>
        <p:spPr>
          <a:xfrm>
            <a:off x="5201350" y="1792272"/>
            <a:ext cx="3602201" cy="1940807"/>
          </a:xfrm>
          <a:prstGeom prst="rect">
            <a:avLst/>
          </a:prstGeom>
          <a:noFill/>
          <a:ln>
            <a:noFill/>
          </a:ln>
        </p:spPr>
      </p:pic>
      <p:pic>
        <p:nvPicPr>
          <p:cNvPr id="366" name="Google Shape;366;p63"/>
          <p:cNvPicPr preferRelativeResize="0"/>
          <p:nvPr/>
        </p:nvPicPr>
        <p:blipFill>
          <a:blip r:embed="rId4">
            <a:alphaModFix/>
          </a:blip>
          <a:stretch>
            <a:fillRect/>
          </a:stretch>
        </p:blipFill>
        <p:spPr>
          <a:xfrm>
            <a:off x="320182" y="1799113"/>
            <a:ext cx="3599635" cy="1940800"/>
          </a:xfrm>
          <a:prstGeom prst="rect">
            <a:avLst/>
          </a:prstGeom>
          <a:noFill/>
          <a:ln>
            <a:noFill/>
          </a:ln>
        </p:spPr>
      </p:pic>
      <p:sp>
        <p:nvSpPr>
          <p:cNvPr id="367" name="Google Shape;367;p63"/>
          <p:cNvSpPr txBox="1"/>
          <p:nvPr/>
        </p:nvSpPr>
        <p:spPr>
          <a:xfrm>
            <a:off x="5318775" y="4109700"/>
            <a:ext cx="3599700" cy="8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latin typeface="Roboto"/>
                <a:ea typeface="Roboto"/>
                <a:cs typeface="Roboto"/>
                <a:sym typeface="Roboto"/>
              </a:rPr>
              <a:t>Sphenodontia:</a:t>
            </a:r>
            <a:endParaRPr b="1" sz="1200">
              <a:latin typeface="Roboto"/>
              <a:ea typeface="Roboto"/>
              <a:cs typeface="Roboto"/>
              <a:sym typeface="Roboto"/>
            </a:endParaRPr>
          </a:p>
          <a:p>
            <a:pPr indent="0" lvl="0" marL="0" rtl="0" algn="l">
              <a:lnSpc>
                <a:spcPct val="115000"/>
              </a:lnSpc>
              <a:spcBef>
                <a:spcPts val="0"/>
              </a:spcBef>
              <a:spcAft>
                <a:spcPts val="0"/>
              </a:spcAft>
              <a:buNone/>
            </a:pPr>
            <a:r>
              <a:rPr lang="es" sz="1000">
                <a:solidFill>
                  <a:srgbClr val="111111"/>
                </a:solidFill>
                <a:highlight>
                  <a:schemeClr val="lt1"/>
                </a:highlight>
              </a:rPr>
              <a:t>El hábitat identificado para la única instancia de esta orden, lo que resalta su preferencia por entornos boscosos.</a:t>
            </a:r>
            <a:endParaRPr b="1" sz="1000">
              <a:solidFill>
                <a:srgbClr val="111111"/>
              </a:solidFill>
              <a:highlight>
                <a:schemeClr val="lt1"/>
              </a:highlight>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71" name="Shape 371"/>
        <p:cNvGrpSpPr/>
        <p:nvPr/>
      </p:nvGrpSpPr>
      <p:grpSpPr>
        <a:xfrm>
          <a:off x="0" y="0"/>
          <a:ext cx="0" cy="0"/>
          <a:chOff x="0" y="0"/>
          <a:chExt cx="0" cy="0"/>
        </a:xfrm>
      </p:grpSpPr>
      <p:sp>
        <p:nvSpPr>
          <p:cNvPr id="372" name="Google Shape;372;p64"/>
          <p:cNvSpPr txBox="1"/>
          <p:nvPr>
            <p:ph type="title"/>
          </p:nvPr>
        </p:nvSpPr>
        <p:spPr>
          <a:xfrm>
            <a:off x="333725" y="121650"/>
            <a:ext cx="83604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000000"/>
                </a:solidFill>
                <a:highlight>
                  <a:srgbClr val="6AA84F"/>
                </a:highlight>
              </a:rPr>
              <a:t>Investigación del hábitat principal</a:t>
            </a:r>
            <a:br>
              <a:rPr b="1" lang="es" sz="2000">
                <a:solidFill>
                  <a:srgbClr val="000000"/>
                </a:solidFill>
                <a:highlight>
                  <a:srgbClr val="6AA84F"/>
                </a:highlight>
              </a:rPr>
            </a:br>
            <a:r>
              <a:rPr b="1" lang="es" sz="2000">
                <a:solidFill>
                  <a:schemeClr val="lt2"/>
                </a:solidFill>
                <a:highlight>
                  <a:srgbClr val="6AA84F"/>
                </a:highlight>
              </a:rPr>
              <a:t>E</a:t>
            </a:r>
            <a:r>
              <a:rPr b="1" lang="es" sz="1600">
                <a:solidFill>
                  <a:schemeClr val="lt2"/>
                </a:solidFill>
                <a:highlight>
                  <a:srgbClr val="6AA84F"/>
                </a:highlight>
              </a:rPr>
              <a:t>xplorar y caracterizar el hábitat predominante</a:t>
            </a:r>
            <a:endParaRPr b="1" sz="2000">
              <a:solidFill>
                <a:srgbClr val="000000"/>
              </a:solidFill>
              <a:highlight>
                <a:srgbClr val="6AA84F"/>
              </a:highlight>
            </a:endParaRPr>
          </a:p>
          <a:p>
            <a:pPr indent="0" lvl="0" marL="0" rtl="0" algn="l">
              <a:lnSpc>
                <a:spcPct val="150000"/>
              </a:lnSpc>
              <a:spcBef>
                <a:spcPts val="1600"/>
              </a:spcBef>
              <a:spcAft>
                <a:spcPts val="1600"/>
              </a:spcAft>
              <a:buNone/>
            </a:pPr>
            <a:r>
              <a:t/>
            </a:r>
            <a:endParaRPr b="1" sz="1600">
              <a:solidFill>
                <a:srgbClr val="000000"/>
              </a:solidFill>
              <a:highlight>
                <a:srgbClr val="6AA84F"/>
              </a:highlight>
            </a:endParaRPr>
          </a:p>
        </p:txBody>
      </p:sp>
      <p:sp>
        <p:nvSpPr>
          <p:cNvPr id="373" name="Google Shape;373;p64"/>
          <p:cNvSpPr txBox="1"/>
          <p:nvPr>
            <p:ph idx="1" type="body"/>
          </p:nvPr>
        </p:nvSpPr>
        <p:spPr>
          <a:xfrm>
            <a:off x="320150" y="4032600"/>
            <a:ext cx="35997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00000"/>
                </a:solidFill>
              </a:rPr>
              <a:t>Testudines:</a:t>
            </a:r>
            <a:r>
              <a:rPr lang="es" sz="900">
                <a:solidFill>
                  <a:srgbClr val="000000"/>
                </a:solidFill>
                <a:highlight>
                  <a:schemeClr val="lt1"/>
                </a:highlight>
              </a:rPr>
              <a:t> </a:t>
            </a:r>
            <a:br>
              <a:rPr lang="es" sz="900">
                <a:solidFill>
                  <a:srgbClr val="000000"/>
                </a:solidFill>
                <a:highlight>
                  <a:schemeClr val="lt1"/>
                </a:highlight>
              </a:rPr>
            </a:br>
            <a:r>
              <a:rPr lang="es" sz="1000">
                <a:solidFill>
                  <a:srgbClr val="000000"/>
                </a:solidFill>
                <a:highlight>
                  <a:schemeClr val="lt1"/>
                </a:highlight>
              </a:rPr>
              <a:t>Las tortugas (Testudines) se encuentran principalmente en hábitats forestales y zonas arenosas. También habitan en entornos acuáticos, como estanques y ríos, y se adaptan a regiones desérticas y tropicales.</a:t>
            </a:r>
            <a:br>
              <a:rPr lang="es" sz="800">
                <a:solidFill>
                  <a:srgbClr val="000000"/>
                </a:solidFill>
                <a:highlight>
                  <a:schemeClr val="lt1"/>
                </a:highlight>
              </a:rPr>
            </a:br>
            <a:endParaRPr sz="600">
              <a:solidFill>
                <a:srgbClr val="000000"/>
              </a:solidFill>
              <a:highlight>
                <a:schemeClr val="lt1"/>
              </a:highlight>
            </a:endParaRPr>
          </a:p>
          <a:p>
            <a:pPr indent="0" lvl="0" marL="0" rtl="0" algn="l">
              <a:spcBef>
                <a:spcPts val="1600"/>
              </a:spcBef>
              <a:spcAft>
                <a:spcPts val="1600"/>
              </a:spcAft>
              <a:buNone/>
            </a:pPr>
            <a:r>
              <a:t/>
            </a:r>
            <a:endParaRPr>
              <a:solidFill>
                <a:srgbClr val="000000"/>
              </a:solidFill>
              <a:highlight>
                <a:schemeClr val="lt1"/>
              </a:highlight>
            </a:endParaRPr>
          </a:p>
        </p:txBody>
      </p:sp>
      <p:sp>
        <p:nvSpPr>
          <p:cNvPr id="374" name="Google Shape;374;p64"/>
          <p:cNvSpPr txBox="1"/>
          <p:nvPr/>
        </p:nvSpPr>
        <p:spPr>
          <a:xfrm>
            <a:off x="5318775" y="4032600"/>
            <a:ext cx="35997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Roboto"/>
                <a:ea typeface="Roboto"/>
                <a:cs typeface="Roboto"/>
                <a:sym typeface="Roboto"/>
              </a:rPr>
              <a:t>Squamata</a:t>
            </a:r>
            <a:r>
              <a:rPr b="1" lang="es" sz="1200">
                <a:latin typeface="Roboto"/>
                <a:ea typeface="Roboto"/>
                <a:cs typeface="Roboto"/>
                <a:sym typeface="Roboto"/>
              </a:rPr>
              <a:t>:</a:t>
            </a:r>
            <a:br>
              <a:rPr b="1" lang="es" sz="1200">
                <a:latin typeface="Roboto"/>
                <a:ea typeface="Roboto"/>
                <a:cs typeface="Roboto"/>
                <a:sym typeface="Roboto"/>
              </a:rPr>
            </a:br>
            <a:r>
              <a:rPr lang="es" sz="1000">
                <a:solidFill>
                  <a:srgbClr val="111111"/>
                </a:solidFill>
                <a:highlight>
                  <a:schemeClr val="lt1"/>
                </a:highlight>
                <a:latin typeface="Roboto"/>
                <a:ea typeface="Roboto"/>
                <a:cs typeface="Roboto"/>
                <a:sym typeface="Roboto"/>
              </a:rPr>
              <a:t>Fuerte preferencia por hábitats tropicales, boscosos y de pastizales, con relevancia en áreas de arbustos, praderas, selvas tropicales y matorrales. Esto destaca la adaptabilidad de la orden a una amplia gama de hábitats.</a:t>
            </a:r>
            <a:endParaRPr b="1" sz="1000">
              <a:solidFill>
                <a:srgbClr val="111111"/>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000">
              <a:solidFill>
                <a:srgbClr val="111111"/>
              </a:solidFill>
              <a:highlight>
                <a:schemeClr val="lt1"/>
              </a:highlight>
              <a:latin typeface="Roboto"/>
              <a:ea typeface="Roboto"/>
              <a:cs typeface="Roboto"/>
              <a:sym typeface="Roboto"/>
            </a:endParaRPr>
          </a:p>
        </p:txBody>
      </p:sp>
      <p:pic>
        <p:nvPicPr>
          <p:cNvPr id="375" name="Google Shape;375;p64"/>
          <p:cNvPicPr preferRelativeResize="0"/>
          <p:nvPr/>
        </p:nvPicPr>
        <p:blipFill>
          <a:blip r:embed="rId3">
            <a:alphaModFix/>
          </a:blip>
          <a:stretch>
            <a:fillRect/>
          </a:stretch>
        </p:blipFill>
        <p:spPr>
          <a:xfrm>
            <a:off x="333725" y="1756225"/>
            <a:ext cx="3773525" cy="2103699"/>
          </a:xfrm>
          <a:prstGeom prst="rect">
            <a:avLst/>
          </a:prstGeom>
          <a:noFill/>
          <a:ln>
            <a:noFill/>
          </a:ln>
        </p:spPr>
      </p:pic>
      <p:pic>
        <p:nvPicPr>
          <p:cNvPr id="376" name="Google Shape;376;p64"/>
          <p:cNvPicPr preferRelativeResize="0"/>
          <p:nvPr/>
        </p:nvPicPr>
        <p:blipFill>
          <a:blip r:embed="rId4">
            <a:alphaModFix/>
          </a:blip>
          <a:stretch>
            <a:fillRect/>
          </a:stretch>
        </p:blipFill>
        <p:spPr>
          <a:xfrm>
            <a:off x="4622236" y="1756225"/>
            <a:ext cx="3915978" cy="210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80" name="Shape 380"/>
        <p:cNvGrpSpPr/>
        <p:nvPr/>
      </p:nvGrpSpPr>
      <p:grpSpPr>
        <a:xfrm>
          <a:off x="0" y="0"/>
          <a:ext cx="0" cy="0"/>
          <a:chOff x="0" y="0"/>
          <a:chExt cx="0" cy="0"/>
        </a:xfrm>
      </p:grpSpPr>
      <p:sp>
        <p:nvSpPr>
          <p:cNvPr id="381" name="Google Shape;381;p65"/>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000000"/>
                </a:solidFill>
                <a:highlight>
                  <a:srgbClr val="6AA84F"/>
                </a:highlight>
              </a:rPr>
              <a:t>Relación de peso y altura</a:t>
            </a:r>
            <a:br>
              <a:rPr b="1" lang="es" sz="2000">
                <a:solidFill>
                  <a:srgbClr val="000000"/>
                </a:solidFill>
                <a:highlight>
                  <a:srgbClr val="6AA84F"/>
                </a:highlight>
              </a:rPr>
            </a:br>
            <a:r>
              <a:rPr b="1" lang="es" sz="2000">
                <a:solidFill>
                  <a:srgbClr val="737373"/>
                </a:solidFill>
                <a:highlight>
                  <a:srgbClr val="6AA84F"/>
                </a:highlight>
              </a:rPr>
              <a:t>E</a:t>
            </a:r>
            <a:r>
              <a:rPr b="1" lang="es" sz="1600">
                <a:solidFill>
                  <a:srgbClr val="737373"/>
                </a:solidFill>
                <a:highlight>
                  <a:srgbClr val="6AA84F"/>
                </a:highlight>
              </a:rPr>
              <a:t>valuar patrones y variaciones en estas dimensiones</a:t>
            </a:r>
            <a:endParaRPr b="1" sz="1600">
              <a:solidFill>
                <a:srgbClr val="737373"/>
              </a:solidFill>
              <a:highlight>
                <a:srgbClr val="6AA84F"/>
              </a:highlight>
            </a:endParaRPr>
          </a:p>
          <a:p>
            <a:pPr indent="0" lvl="0" marL="0" rtl="0" algn="l">
              <a:lnSpc>
                <a:spcPct val="150000"/>
              </a:lnSpc>
              <a:spcBef>
                <a:spcPts val="1600"/>
              </a:spcBef>
              <a:spcAft>
                <a:spcPts val="1600"/>
              </a:spcAft>
              <a:buNone/>
            </a:pPr>
            <a:r>
              <a:t/>
            </a:r>
            <a:endParaRPr b="1" sz="1600">
              <a:solidFill>
                <a:srgbClr val="000000"/>
              </a:solidFill>
              <a:highlight>
                <a:srgbClr val="6AA84F"/>
              </a:highlight>
            </a:endParaRPr>
          </a:p>
        </p:txBody>
      </p:sp>
      <p:sp>
        <p:nvSpPr>
          <p:cNvPr id="382" name="Google Shape;382;p65"/>
          <p:cNvSpPr txBox="1"/>
          <p:nvPr>
            <p:ph idx="1" type="body"/>
          </p:nvPr>
        </p:nvSpPr>
        <p:spPr>
          <a:xfrm>
            <a:off x="162200" y="2056188"/>
            <a:ext cx="3532200" cy="27102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s" sz="1200">
                <a:solidFill>
                  <a:srgbClr val="111111"/>
                </a:solidFill>
                <a:highlight>
                  <a:schemeClr val="lt1"/>
                </a:highlight>
              </a:rPr>
              <a:t>"Squamata":</a:t>
            </a:r>
            <a:r>
              <a:rPr lang="es" sz="1200">
                <a:solidFill>
                  <a:srgbClr val="111111"/>
                </a:solidFill>
                <a:highlight>
                  <a:schemeClr val="lt1"/>
                </a:highlight>
              </a:rPr>
              <a:t> </a:t>
            </a:r>
            <a:r>
              <a:rPr lang="es" sz="1000">
                <a:solidFill>
                  <a:srgbClr val="111111"/>
                </a:solidFill>
                <a:highlight>
                  <a:schemeClr val="lt1"/>
                </a:highlight>
              </a:rPr>
              <a:t>Exhibe una amplia variabilidad en peso, de entre </a:t>
            </a:r>
            <a:r>
              <a:rPr b="1" lang="es" sz="1000">
                <a:solidFill>
                  <a:srgbClr val="111111"/>
                </a:solidFill>
                <a:highlight>
                  <a:schemeClr val="lt1"/>
                </a:highlight>
              </a:rPr>
              <a:t>200 gr hasta casi los 250 kg</a:t>
            </a:r>
            <a:r>
              <a:rPr lang="es" sz="1000">
                <a:solidFill>
                  <a:srgbClr val="111111"/>
                </a:solidFill>
                <a:highlight>
                  <a:schemeClr val="lt1"/>
                </a:highlight>
              </a:rPr>
              <a:t> ("Komodo Dragon"). De altura no superan los 3 metros, exceptuando la serpiente “Rattlesnake” que alcanza los 5 metros</a:t>
            </a:r>
            <a:endParaRPr sz="1000">
              <a:solidFill>
                <a:srgbClr val="111111"/>
              </a:solidFill>
              <a:highlight>
                <a:schemeClr val="lt1"/>
              </a:highlight>
            </a:endParaRPr>
          </a:p>
          <a:p>
            <a:pPr indent="0" lvl="0" marL="0" rtl="0" algn="l">
              <a:spcBef>
                <a:spcPts val="1500"/>
              </a:spcBef>
              <a:spcAft>
                <a:spcPts val="0"/>
              </a:spcAft>
              <a:buNone/>
            </a:pPr>
            <a:r>
              <a:rPr b="1" lang="es" sz="1200">
                <a:solidFill>
                  <a:srgbClr val="111111"/>
                </a:solidFill>
                <a:highlight>
                  <a:schemeClr val="lt1"/>
                </a:highlight>
              </a:rPr>
              <a:t>"Testudines":</a:t>
            </a:r>
            <a:r>
              <a:rPr lang="es" sz="1200">
                <a:solidFill>
                  <a:srgbClr val="111111"/>
                </a:solidFill>
                <a:highlight>
                  <a:schemeClr val="lt1"/>
                </a:highlight>
              </a:rPr>
              <a:t> </a:t>
            </a:r>
            <a:r>
              <a:rPr lang="es" sz="1000">
                <a:solidFill>
                  <a:srgbClr val="111111"/>
                </a:solidFill>
                <a:highlight>
                  <a:schemeClr val="lt1"/>
                </a:highlight>
              </a:rPr>
              <a:t>Muestra un peso moderado de </a:t>
            </a:r>
            <a:r>
              <a:rPr b="1" lang="es" sz="1000">
                <a:solidFill>
                  <a:srgbClr val="111111"/>
                </a:solidFill>
                <a:highlight>
                  <a:schemeClr val="lt1"/>
                </a:highlight>
              </a:rPr>
              <a:t>1-4 kg</a:t>
            </a:r>
            <a:r>
              <a:rPr lang="es" sz="1000">
                <a:solidFill>
                  <a:srgbClr val="111111"/>
                </a:solidFill>
                <a:highlight>
                  <a:schemeClr val="lt1"/>
                </a:highlight>
              </a:rPr>
              <a:t> y alturas que varían desde centímetros hasta 1.20 m.</a:t>
            </a:r>
            <a:endParaRPr sz="1000">
              <a:solidFill>
                <a:srgbClr val="111111"/>
              </a:solidFill>
              <a:highlight>
                <a:schemeClr val="lt1"/>
              </a:highlight>
            </a:endParaRPr>
          </a:p>
          <a:p>
            <a:pPr indent="0" lvl="0" marL="0" rtl="0" algn="l">
              <a:spcBef>
                <a:spcPts val="1500"/>
              </a:spcBef>
              <a:spcAft>
                <a:spcPts val="0"/>
              </a:spcAft>
              <a:buNone/>
            </a:pPr>
            <a:r>
              <a:rPr b="1" lang="es" sz="1200">
                <a:solidFill>
                  <a:srgbClr val="111111"/>
                </a:solidFill>
                <a:highlight>
                  <a:schemeClr val="lt1"/>
                </a:highlight>
              </a:rPr>
              <a:t>"Crocodilia":</a:t>
            </a:r>
            <a:r>
              <a:rPr lang="es" sz="1200">
                <a:solidFill>
                  <a:srgbClr val="111111"/>
                </a:solidFill>
                <a:highlight>
                  <a:schemeClr val="lt1"/>
                </a:highlight>
              </a:rPr>
              <a:t> </a:t>
            </a:r>
            <a:r>
              <a:rPr lang="es" sz="1000">
                <a:solidFill>
                  <a:srgbClr val="111111"/>
                </a:solidFill>
                <a:highlight>
                  <a:schemeClr val="lt1"/>
                </a:highlight>
              </a:rPr>
              <a:t>Presenta un rango de peso de </a:t>
            </a:r>
            <a:r>
              <a:rPr b="1" lang="es" sz="1000">
                <a:solidFill>
                  <a:srgbClr val="111111"/>
                </a:solidFill>
                <a:highlight>
                  <a:schemeClr val="lt1"/>
                </a:highlight>
              </a:rPr>
              <a:t>40-50 kg</a:t>
            </a:r>
            <a:r>
              <a:rPr lang="es" sz="1000">
                <a:solidFill>
                  <a:srgbClr val="111111"/>
                </a:solidFill>
                <a:highlight>
                  <a:schemeClr val="lt1"/>
                </a:highlight>
              </a:rPr>
              <a:t>, con alturas de aproximadamente </a:t>
            </a:r>
            <a:r>
              <a:rPr b="1" lang="es" sz="1000">
                <a:solidFill>
                  <a:srgbClr val="111111"/>
                </a:solidFill>
                <a:highlight>
                  <a:schemeClr val="lt1"/>
                </a:highlight>
              </a:rPr>
              <a:t>1.5 m</a:t>
            </a:r>
            <a:r>
              <a:rPr lang="es" sz="1000">
                <a:solidFill>
                  <a:srgbClr val="111111"/>
                </a:solidFill>
                <a:highlight>
                  <a:schemeClr val="lt1"/>
                </a:highlight>
              </a:rPr>
              <a:t>, destacando un caso excepcional de 2 cm lo que sugiere una mayor longitud que altura en algunos individuos.</a:t>
            </a:r>
            <a:endParaRPr sz="10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383" name="Google Shape;383;p65"/>
          <p:cNvPicPr preferRelativeResize="0"/>
          <p:nvPr/>
        </p:nvPicPr>
        <p:blipFill>
          <a:blip r:embed="rId3">
            <a:alphaModFix/>
          </a:blip>
          <a:stretch>
            <a:fillRect/>
          </a:stretch>
        </p:blipFill>
        <p:spPr>
          <a:xfrm>
            <a:off x="3837350" y="2193300"/>
            <a:ext cx="5144801" cy="243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ctrTitle"/>
          </p:nvPr>
        </p:nvSpPr>
        <p:spPr>
          <a:xfrm>
            <a:off x="390525" y="342900"/>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Índice</a:t>
            </a:r>
            <a:endParaRPr/>
          </a:p>
        </p:txBody>
      </p:sp>
      <p:sp>
        <p:nvSpPr>
          <p:cNvPr id="201" name="Google Shape;201;p39"/>
          <p:cNvSpPr txBox="1"/>
          <p:nvPr>
            <p:ph idx="1" type="subTitle"/>
          </p:nvPr>
        </p:nvSpPr>
        <p:spPr>
          <a:xfrm>
            <a:off x="390525" y="1523975"/>
            <a:ext cx="8222100" cy="36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a:t>
            </a:r>
            <a:r>
              <a:rPr lang="es"/>
              <a:t>º</a:t>
            </a:r>
            <a:r>
              <a:rPr lang="es"/>
              <a:t> Estudio de </a:t>
            </a:r>
            <a:r>
              <a:rPr lang="es"/>
              <a:t>Mamíferos Diapositivas 3 a </a:t>
            </a:r>
            <a:r>
              <a:rPr lang="es"/>
              <a:t> 17</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2</a:t>
            </a:r>
            <a:r>
              <a:rPr lang="es"/>
              <a:t>º</a:t>
            </a:r>
            <a:r>
              <a:rPr lang="es"/>
              <a:t> Estudio de las Aves Diapositivas 18 a 23</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3</a:t>
            </a:r>
            <a:r>
              <a:rPr lang="es"/>
              <a:t>º</a:t>
            </a:r>
            <a:r>
              <a:rPr lang="es"/>
              <a:t> Estudio de Reptiles Diapositivas 24 a 31</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4º Estudio de Anfibios Diapositivas 32 a 40</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5º </a:t>
            </a:r>
            <a:r>
              <a:rPr lang="es"/>
              <a:t>Más</a:t>
            </a:r>
            <a:r>
              <a:rPr lang="es"/>
              <a:t> </a:t>
            </a:r>
            <a:r>
              <a:rPr lang="es"/>
              <a:t>allá</a:t>
            </a:r>
            <a:r>
              <a:rPr lang="es"/>
              <a:t> de la superficie (Animales </a:t>
            </a:r>
            <a:r>
              <a:rPr lang="es"/>
              <a:t>acuáticos</a:t>
            </a:r>
            <a:r>
              <a:rPr lang="es"/>
              <a:t> y Microorganismos) 41 a 64</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6º Animales en conjunto Diapositivas 65 a 67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87" name="Shape 387"/>
        <p:cNvGrpSpPr/>
        <p:nvPr/>
      </p:nvGrpSpPr>
      <p:grpSpPr>
        <a:xfrm>
          <a:off x="0" y="0"/>
          <a:ext cx="0" cy="0"/>
          <a:chOff x="0" y="0"/>
          <a:chExt cx="0" cy="0"/>
        </a:xfrm>
      </p:grpSpPr>
      <p:sp>
        <p:nvSpPr>
          <p:cNvPr id="388" name="Google Shape;388;p66"/>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6AA84F"/>
                </a:highlight>
              </a:rPr>
              <a:t>Evaluación de la Influencia del Peso y Altura en la Dieta</a:t>
            </a:r>
            <a:br>
              <a:rPr b="1" lang="es" sz="2600">
                <a:solidFill>
                  <a:srgbClr val="000000"/>
                </a:solidFill>
                <a:highlight>
                  <a:srgbClr val="6AA84F"/>
                </a:highlight>
              </a:rPr>
            </a:br>
            <a:r>
              <a:rPr b="1" lang="es" sz="2000">
                <a:solidFill>
                  <a:srgbClr val="737373"/>
                </a:solidFill>
                <a:highlight>
                  <a:srgbClr val="6AA84F"/>
                </a:highlight>
              </a:rPr>
              <a:t>E</a:t>
            </a:r>
            <a:r>
              <a:rPr b="1" lang="es" sz="1600">
                <a:solidFill>
                  <a:srgbClr val="737373"/>
                </a:solidFill>
                <a:highlight>
                  <a:srgbClr val="6AA84F"/>
                </a:highlight>
              </a:rPr>
              <a:t>xplorar la relación de la dieta con la dimensión</a:t>
            </a:r>
            <a:r>
              <a:rPr b="1" lang="es" sz="1600">
                <a:solidFill>
                  <a:srgbClr val="000000"/>
                </a:solidFill>
                <a:highlight>
                  <a:srgbClr val="6AA84F"/>
                </a:highlight>
              </a:rPr>
              <a:t> </a:t>
            </a:r>
            <a:endParaRPr b="1" sz="1600">
              <a:solidFill>
                <a:srgbClr val="000000"/>
              </a:solidFill>
              <a:highlight>
                <a:srgbClr val="6AA84F"/>
              </a:highlight>
            </a:endParaRPr>
          </a:p>
        </p:txBody>
      </p:sp>
      <p:sp>
        <p:nvSpPr>
          <p:cNvPr id="389" name="Google Shape;389;p66"/>
          <p:cNvSpPr txBox="1"/>
          <p:nvPr>
            <p:ph idx="1" type="body"/>
          </p:nvPr>
        </p:nvSpPr>
        <p:spPr>
          <a:xfrm>
            <a:off x="162200" y="2276197"/>
            <a:ext cx="3532200" cy="2081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s" sz="1200">
                <a:solidFill>
                  <a:srgbClr val="000000"/>
                </a:solidFill>
                <a:highlight>
                  <a:schemeClr val="lt1"/>
                </a:highlight>
              </a:rPr>
              <a:t>"Squamata":</a:t>
            </a:r>
            <a:r>
              <a:rPr lang="es" sz="1200">
                <a:solidFill>
                  <a:srgbClr val="000000"/>
                </a:solidFill>
                <a:highlight>
                  <a:schemeClr val="lt1"/>
                </a:highlight>
              </a:rPr>
              <a:t> </a:t>
            </a:r>
            <a:r>
              <a:rPr lang="es" sz="1000">
                <a:solidFill>
                  <a:srgbClr val="000000"/>
                </a:solidFill>
                <a:highlight>
                  <a:schemeClr val="lt1"/>
                </a:highlight>
              </a:rPr>
              <a:t>Prevalece la dieta carnívora, con excepciones omnívoras en tamaños más pequeños.</a:t>
            </a:r>
            <a:endParaRPr sz="1000">
              <a:solidFill>
                <a:srgbClr val="000000"/>
              </a:solidFill>
              <a:highlight>
                <a:schemeClr val="lt1"/>
              </a:highlight>
            </a:endParaRPr>
          </a:p>
          <a:p>
            <a:pPr indent="0" lvl="0" marL="0" rtl="0" algn="l">
              <a:spcBef>
                <a:spcPts val="1500"/>
              </a:spcBef>
              <a:spcAft>
                <a:spcPts val="0"/>
              </a:spcAft>
              <a:buNone/>
            </a:pPr>
            <a:r>
              <a:rPr b="1" lang="es" sz="1200">
                <a:solidFill>
                  <a:srgbClr val="000000"/>
                </a:solidFill>
                <a:highlight>
                  <a:schemeClr val="lt1"/>
                </a:highlight>
              </a:rPr>
              <a:t>"Testudines": </a:t>
            </a:r>
            <a:r>
              <a:rPr lang="es" sz="1000">
                <a:solidFill>
                  <a:srgbClr val="000000"/>
                </a:solidFill>
                <a:highlight>
                  <a:schemeClr val="lt1"/>
                </a:highlight>
              </a:rPr>
              <a:t>La distribución de dietas es equitativa entre herbívoros y omnívoros, sin importar el peso o la altura.</a:t>
            </a:r>
            <a:endParaRPr sz="1000">
              <a:solidFill>
                <a:srgbClr val="000000"/>
              </a:solidFill>
              <a:highlight>
                <a:schemeClr val="lt1"/>
              </a:highlight>
            </a:endParaRPr>
          </a:p>
          <a:p>
            <a:pPr indent="0" lvl="0" marL="0" rtl="0" algn="l">
              <a:spcBef>
                <a:spcPts val="1500"/>
              </a:spcBef>
              <a:spcAft>
                <a:spcPts val="0"/>
              </a:spcAft>
              <a:buNone/>
            </a:pPr>
            <a:r>
              <a:rPr b="1" lang="es" sz="1200">
                <a:solidFill>
                  <a:srgbClr val="000000"/>
                </a:solidFill>
                <a:highlight>
                  <a:schemeClr val="lt1"/>
                </a:highlight>
              </a:rPr>
              <a:t>"Crocodilia":</a:t>
            </a:r>
            <a:r>
              <a:rPr lang="es" sz="1200">
                <a:solidFill>
                  <a:srgbClr val="000000"/>
                </a:solidFill>
                <a:highlight>
                  <a:schemeClr val="lt1"/>
                </a:highlight>
              </a:rPr>
              <a:t> </a:t>
            </a:r>
            <a:r>
              <a:rPr lang="es" sz="1000">
                <a:solidFill>
                  <a:srgbClr val="000000"/>
                </a:solidFill>
                <a:highlight>
                  <a:schemeClr val="lt1"/>
                </a:highlight>
              </a:rPr>
              <a:t>Muestra una dieta carnívora uniforme en todos sus miembros.</a:t>
            </a:r>
            <a:endParaRPr sz="1000">
              <a:solidFill>
                <a:srgbClr val="000000"/>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390" name="Google Shape;390;p66"/>
          <p:cNvPicPr preferRelativeResize="0"/>
          <p:nvPr/>
        </p:nvPicPr>
        <p:blipFill>
          <a:blip r:embed="rId3">
            <a:alphaModFix/>
          </a:blip>
          <a:stretch>
            <a:fillRect/>
          </a:stretch>
        </p:blipFill>
        <p:spPr>
          <a:xfrm>
            <a:off x="4014330" y="1961800"/>
            <a:ext cx="4809741" cy="271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94" name="Shape 394"/>
        <p:cNvGrpSpPr/>
        <p:nvPr/>
      </p:nvGrpSpPr>
      <p:grpSpPr>
        <a:xfrm>
          <a:off x="0" y="0"/>
          <a:ext cx="0" cy="0"/>
          <a:chOff x="0" y="0"/>
          <a:chExt cx="0" cy="0"/>
        </a:xfrm>
      </p:grpSpPr>
      <p:sp>
        <p:nvSpPr>
          <p:cNvPr id="395" name="Google Shape;395;p67"/>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000000"/>
                </a:solidFill>
                <a:highlight>
                  <a:srgbClr val="6AA84F"/>
                </a:highlight>
              </a:rPr>
              <a:t>Distribución de Colores entre las diferentes Órdenes</a:t>
            </a:r>
            <a:br>
              <a:rPr b="1" lang="es" sz="2000">
                <a:solidFill>
                  <a:srgbClr val="000000"/>
                </a:solidFill>
                <a:highlight>
                  <a:srgbClr val="6AA84F"/>
                </a:highlight>
              </a:rPr>
            </a:br>
            <a:r>
              <a:rPr b="1" lang="es" sz="2000">
                <a:solidFill>
                  <a:srgbClr val="737373"/>
                </a:solidFill>
                <a:highlight>
                  <a:srgbClr val="6AA84F"/>
                </a:highlight>
              </a:rPr>
              <a:t>O</a:t>
            </a:r>
            <a:r>
              <a:rPr b="1" lang="es" sz="1600">
                <a:solidFill>
                  <a:srgbClr val="737373"/>
                </a:solidFill>
                <a:highlight>
                  <a:srgbClr val="6AA84F"/>
                </a:highlight>
              </a:rPr>
              <a:t>bservar si existen diferencias significativas en los colores de cada orden</a:t>
            </a:r>
            <a:endParaRPr b="1" sz="2800">
              <a:solidFill>
                <a:srgbClr val="737373"/>
              </a:solidFill>
              <a:highlight>
                <a:srgbClr val="6AA84F"/>
              </a:highlight>
            </a:endParaRPr>
          </a:p>
          <a:p>
            <a:pPr indent="0" lvl="0" marL="0" rtl="0" algn="l">
              <a:lnSpc>
                <a:spcPct val="150000"/>
              </a:lnSpc>
              <a:spcBef>
                <a:spcPts val="1600"/>
              </a:spcBef>
              <a:spcAft>
                <a:spcPts val="1600"/>
              </a:spcAft>
              <a:buNone/>
            </a:pPr>
            <a:r>
              <a:t/>
            </a:r>
            <a:endParaRPr b="1" sz="1600">
              <a:solidFill>
                <a:srgbClr val="000000"/>
              </a:solidFill>
              <a:highlight>
                <a:srgbClr val="6AA84F"/>
              </a:highlight>
            </a:endParaRPr>
          </a:p>
        </p:txBody>
      </p:sp>
      <p:sp>
        <p:nvSpPr>
          <p:cNvPr id="396" name="Google Shape;396;p67"/>
          <p:cNvSpPr txBox="1"/>
          <p:nvPr>
            <p:ph idx="1" type="body"/>
          </p:nvPr>
        </p:nvSpPr>
        <p:spPr>
          <a:xfrm>
            <a:off x="5305650" y="1897275"/>
            <a:ext cx="3532200" cy="17670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s" sz="1200">
                <a:solidFill>
                  <a:srgbClr val="111111"/>
                </a:solidFill>
                <a:highlight>
                  <a:schemeClr val="lt1"/>
                </a:highlight>
              </a:rPr>
              <a:t>La gran mayoría de los reptiles, sin importar su orden taxonómico, exhiben una notable </a:t>
            </a:r>
            <a:r>
              <a:rPr b="1" lang="es" sz="1200">
                <a:solidFill>
                  <a:srgbClr val="111111"/>
                </a:solidFill>
                <a:highlight>
                  <a:schemeClr val="lt1"/>
                </a:highlight>
              </a:rPr>
              <a:t>diversidad de pigmentación</a:t>
            </a:r>
            <a:r>
              <a:rPr lang="es" sz="1200">
                <a:solidFill>
                  <a:srgbClr val="111111"/>
                </a:solidFill>
                <a:highlight>
                  <a:schemeClr val="lt1"/>
                </a:highlight>
              </a:rPr>
              <a:t>, con la presencia de al menos cuatro o más colores en sus patrones y colores corporales. </a:t>
            </a:r>
            <a:endParaRPr sz="1200">
              <a:solidFill>
                <a:srgbClr val="111111"/>
              </a:solidFill>
              <a:highlight>
                <a:schemeClr val="lt1"/>
              </a:highlight>
            </a:endParaRPr>
          </a:p>
          <a:p>
            <a:pPr indent="0" lvl="0" marL="0" rtl="0" algn="l">
              <a:spcBef>
                <a:spcPts val="1500"/>
              </a:spcBef>
              <a:spcAft>
                <a:spcPts val="0"/>
              </a:spcAft>
              <a:buNone/>
            </a:pPr>
            <a:r>
              <a:rPr lang="es" sz="1200">
                <a:solidFill>
                  <a:srgbClr val="111111"/>
                </a:solidFill>
                <a:highlight>
                  <a:schemeClr val="lt1"/>
                </a:highlight>
              </a:rPr>
              <a:t>Los casos de reptiles tricolores, bicolores y unicolores son claramente excepcionales y poco comunes en comparación con esta amplia variedad de colores que caracteriza a la mayoría de las especies</a:t>
            </a:r>
            <a:endParaRPr sz="1200">
              <a:solidFill>
                <a:srgbClr val="111111"/>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397" name="Google Shape;397;p67"/>
          <p:cNvPicPr preferRelativeResize="0"/>
          <p:nvPr/>
        </p:nvPicPr>
        <p:blipFill>
          <a:blip r:embed="rId3">
            <a:alphaModFix/>
          </a:blip>
          <a:stretch>
            <a:fillRect/>
          </a:stretch>
        </p:blipFill>
        <p:spPr>
          <a:xfrm>
            <a:off x="142975" y="2108374"/>
            <a:ext cx="4972575" cy="2367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68"/>
          <p:cNvPicPr preferRelativeResize="0"/>
          <p:nvPr/>
        </p:nvPicPr>
        <p:blipFill rotWithShape="1">
          <a:blip r:embed="rId3">
            <a:alphaModFix/>
          </a:blip>
          <a:srcRect b="7806" l="0" r="0" t="7798"/>
          <a:stretch/>
        </p:blipFill>
        <p:spPr>
          <a:xfrm>
            <a:off x="150" y="0"/>
            <a:ext cx="9144003" cy="5143501"/>
          </a:xfrm>
          <a:prstGeom prst="rect">
            <a:avLst/>
          </a:prstGeom>
          <a:noFill/>
          <a:ln>
            <a:noFill/>
          </a:ln>
        </p:spPr>
      </p:pic>
      <p:sp>
        <p:nvSpPr>
          <p:cNvPr id="403" name="Google Shape;403;p68"/>
          <p:cNvSpPr txBox="1"/>
          <p:nvPr>
            <p:ph type="title"/>
          </p:nvPr>
        </p:nvSpPr>
        <p:spPr>
          <a:xfrm>
            <a:off x="171900" y="69725"/>
            <a:ext cx="8517600" cy="9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4800"/>
              <a:t>Estudio científico de anfibios</a:t>
            </a:r>
            <a:endParaRPr sz="4800"/>
          </a:p>
        </p:txBody>
      </p:sp>
      <p:sp>
        <p:nvSpPr>
          <p:cNvPr id="404" name="Google Shape;404;p68"/>
          <p:cNvSpPr txBox="1"/>
          <p:nvPr/>
        </p:nvSpPr>
        <p:spPr>
          <a:xfrm>
            <a:off x="238125" y="3905250"/>
            <a:ext cx="29052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Por: María Gómez Román</a:t>
            </a:r>
            <a:endParaRPr sz="1800">
              <a:solidFill>
                <a:schemeClr val="lt2"/>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8" name="Shape 408"/>
        <p:cNvGrpSpPr/>
        <p:nvPr/>
      </p:nvGrpSpPr>
      <p:grpSpPr>
        <a:xfrm>
          <a:off x="0" y="0"/>
          <a:ext cx="0" cy="0"/>
          <a:chOff x="0" y="0"/>
          <a:chExt cx="0" cy="0"/>
        </a:xfrm>
      </p:grpSpPr>
      <p:pic>
        <p:nvPicPr>
          <p:cNvPr id="409" name="Google Shape;409;p69"/>
          <p:cNvPicPr preferRelativeResize="0"/>
          <p:nvPr/>
        </p:nvPicPr>
        <p:blipFill rotWithShape="1">
          <a:blip r:embed="rId3">
            <a:alphaModFix/>
          </a:blip>
          <a:srcRect b="0" l="20231" r="20231" t="0"/>
          <a:stretch/>
        </p:blipFill>
        <p:spPr>
          <a:xfrm>
            <a:off x="-9150" y="0"/>
            <a:ext cx="4594499" cy="5143501"/>
          </a:xfrm>
          <a:prstGeom prst="rect">
            <a:avLst/>
          </a:prstGeom>
          <a:noFill/>
          <a:ln>
            <a:noFill/>
          </a:ln>
        </p:spPr>
      </p:pic>
      <p:sp>
        <p:nvSpPr>
          <p:cNvPr id="410" name="Google Shape;410;p69"/>
          <p:cNvSpPr txBox="1"/>
          <p:nvPr>
            <p:ph type="title"/>
          </p:nvPr>
        </p:nvSpPr>
        <p:spPr>
          <a:xfrm>
            <a:off x="318850" y="-335675"/>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000000"/>
                </a:solidFill>
              </a:rPr>
              <a:t>Objetivos</a:t>
            </a:r>
            <a:endParaRPr b="1">
              <a:solidFill>
                <a:srgbClr val="000000"/>
              </a:solidFill>
            </a:endParaRPr>
          </a:p>
        </p:txBody>
      </p:sp>
      <p:sp>
        <p:nvSpPr>
          <p:cNvPr id="411" name="Google Shape;411;p69"/>
          <p:cNvSpPr txBox="1"/>
          <p:nvPr>
            <p:ph idx="2" type="body"/>
          </p:nvPr>
        </p:nvSpPr>
        <p:spPr>
          <a:xfrm>
            <a:off x="4930550" y="1092725"/>
            <a:ext cx="3837000" cy="376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900">
              <a:solidFill>
                <a:srgbClr val="000000"/>
              </a:solidFill>
              <a:highlight>
                <a:srgbClr val="6AA84F"/>
              </a:highlight>
            </a:endParaRPr>
          </a:p>
          <a:p>
            <a:pPr indent="-368300" lvl="0" marL="457200" rtl="0" algn="l">
              <a:lnSpc>
                <a:spcPct val="150000"/>
              </a:lnSpc>
              <a:spcBef>
                <a:spcPts val="1600"/>
              </a:spcBef>
              <a:spcAft>
                <a:spcPts val="0"/>
              </a:spcAft>
              <a:buClr>
                <a:srgbClr val="000000"/>
              </a:buClr>
              <a:buSzPts val="2200"/>
              <a:buChar char="●"/>
            </a:pPr>
            <a:r>
              <a:rPr b="1" lang="es" sz="1500">
                <a:solidFill>
                  <a:srgbClr val="000000"/>
                </a:solidFill>
                <a:highlight>
                  <a:srgbClr val="B6D7A8"/>
                </a:highlight>
              </a:rPr>
              <a:t>Características populacionales vs. amenazas principales</a:t>
            </a:r>
            <a:endParaRPr b="1" sz="1500">
              <a:solidFill>
                <a:srgbClr val="000000"/>
              </a:solidFill>
              <a:highlight>
                <a:srgbClr val="B6D7A8"/>
              </a:highlight>
            </a:endParaRPr>
          </a:p>
          <a:p>
            <a:pPr indent="-368300" lvl="0" marL="457200" rtl="0" algn="l">
              <a:lnSpc>
                <a:spcPct val="150000"/>
              </a:lnSpc>
              <a:spcBef>
                <a:spcPts val="0"/>
              </a:spcBef>
              <a:spcAft>
                <a:spcPts val="0"/>
              </a:spcAft>
              <a:buClr>
                <a:srgbClr val="000000"/>
              </a:buClr>
              <a:buSzPts val="2200"/>
              <a:buChar char="●"/>
            </a:pPr>
            <a:r>
              <a:rPr b="1" lang="es" sz="1500">
                <a:solidFill>
                  <a:srgbClr val="000000"/>
                </a:solidFill>
                <a:highlight>
                  <a:srgbClr val="B6D7A8"/>
                </a:highlight>
              </a:rPr>
              <a:t>Análisis de hábitats principales</a:t>
            </a:r>
            <a:endParaRPr b="1" sz="2200">
              <a:solidFill>
                <a:srgbClr val="000000"/>
              </a:solidFill>
              <a:highlight>
                <a:srgbClr val="B6D7A8"/>
              </a:highlight>
            </a:endParaRPr>
          </a:p>
          <a:p>
            <a:pPr indent="-368300" lvl="0" marL="457200" rtl="0" algn="l">
              <a:lnSpc>
                <a:spcPct val="115000"/>
              </a:lnSpc>
              <a:spcBef>
                <a:spcPts val="0"/>
              </a:spcBef>
              <a:spcAft>
                <a:spcPts val="0"/>
              </a:spcAft>
              <a:buClr>
                <a:srgbClr val="000000"/>
              </a:buClr>
              <a:buSzPts val="2200"/>
              <a:buChar char="●"/>
            </a:pPr>
            <a:r>
              <a:rPr b="1" lang="es" sz="1500">
                <a:solidFill>
                  <a:srgbClr val="000000"/>
                </a:solidFill>
                <a:highlight>
                  <a:srgbClr val="B6D7A8"/>
                </a:highlight>
              </a:rPr>
              <a:t>Relación entre tamaño y peso</a:t>
            </a:r>
            <a:endParaRPr b="1" sz="2200">
              <a:solidFill>
                <a:srgbClr val="000000"/>
              </a:solidFill>
              <a:highlight>
                <a:srgbClr val="B6D7A8"/>
              </a:highlight>
            </a:endParaRPr>
          </a:p>
          <a:p>
            <a:pPr indent="-368300" lvl="0" marL="457200" rtl="0" algn="l">
              <a:lnSpc>
                <a:spcPct val="115000"/>
              </a:lnSpc>
              <a:spcBef>
                <a:spcPts val="0"/>
              </a:spcBef>
              <a:spcAft>
                <a:spcPts val="0"/>
              </a:spcAft>
              <a:buClr>
                <a:srgbClr val="000000"/>
              </a:buClr>
              <a:buSzPts val="2200"/>
              <a:buChar char="●"/>
            </a:pPr>
            <a:r>
              <a:rPr b="1" lang="es" sz="1500">
                <a:solidFill>
                  <a:srgbClr val="000000"/>
                </a:solidFill>
                <a:highlight>
                  <a:srgbClr val="B6D7A8"/>
                </a:highlight>
              </a:rPr>
              <a:t>Comportamiento de grupo</a:t>
            </a:r>
            <a:endParaRPr b="1" sz="2200">
              <a:solidFill>
                <a:srgbClr val="000000"/>
              </a:solidFill>
              <a:highlight>
                <a:srgbClr val="B6D7A8"/>
              </a:highlight>
            </a:endParaRPr>
          </a:p>
        </p:txBody>
      </p:sp>
      <p:sp>
        <p:nvSpPr>
          <p:cNvPr id="412" name="Google Shape;412;p69"/>
          <p:cNvSpPr txBox="1"/>
          <p:nvPr/>
        </p:nvSpPr>
        <p:spPr>
          <a:xfrm>
            <a:off x="4856550" y="167475"/>
            <a:ext cx="3911100" cy="13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highlight>
                  <a:srgbClr val="B6D7A8"/>
                </a:highlight>
                <a:latin typeface="Roboto"/>
                <a:ea typeface="Roboto"/>
                <a:cs typeface="Roboto"/>
                <a:sym typeface="Roboto"/>
              </a:rPr>
              <a:t>Nuestros objetivos de estudio se han diseñado diferenciando cuidadosamente a los reptiles según sus categorías taxonómicas y explorando sus características</a:t>
            </a:r>
            <a:endParaRPr sz="1800">
              <a:solidFill>
                <a:schemeClr val="lt2"/>
              </a:solidFill>
              <a:highlight>
                <a:srgbClr val="B6D7A8"/>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16" name="Shape 416"/>
        <p:cNvGrpSpPr/>
        <p:nvPr/>
      </p:nvGrpSpPr>
      <p:grpSpPr>
        <a:xfrm>
          <a:off x="0" y="0"/>
          <a:ext cx="0" cy="0"/>
          <a:chOff x="0" y="0"/>
          <a:chExt cx="0" cy="0"/>
        </a:xfrm>
      </p:grpSpPr>
      <p:sp>
        <p:nvSpPr>
          <p:cNvPr id="417" name="Google Shape;417;p70"/>
          <p:cNvSpPr txBox="1"/>
          <p:nvPr>
            <p:ph type="title"/>
          </p:nvPr>
        </p:nvSpPr>
        <p:spPr>
          <a:xfrm>
            <a:off x="162200" y="121650"/>
            <a:ext cx="83241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DISTRIBUCIÓN DE ANFIBIOS SEGÚN SU ORDEN TAXONÓMICO</a:t>
            </a:r>
            <a:br>
              <a:rPr b="1" lang="es" sz="2000">
                <a:solidFill>
                  <a:srgbClr val="000000"/>
                </a:solidFill>
                <a:highlight>
                  <a:srgbClr val="6AA84F"/>
                </a:highlight>
              </a:rPr>
            </a:br>
            <a:endParaRPr b="1" sz="2000">
              <a:solidFill>
                <a:srgbClr val="737373"/>
              </a:solidFill>
              <a:highlight>
                <a:srgbClr val="6AA84F"/>
              </a:highlight>
            </a:endParaRPr>
          </a:p>
        </p:txBody>
      </p:sp>
      <p:sp>
        <p:nvSpPr>
          <p:cNvPr id="418" name="Google Shape;418;p70"/>
          <p:cNvSpPr txBox="1"/>
          <p:nvPr>
            <p:ph idx="1" type="body"/>
          </p:nvPr>
        </p:nvSpPr>
        <p:spPr>
          <a:xfrm>
            <a:off x="162200" y="1919075"/>
            <a:ext cx="3532200" cy="29937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s" sz="1100">
                <a:solidFill>
                  <a:srgbClr val="000000"/>
                </a:solidFill>
                <a:highlight>
                  <a:schemeClr val="lt1"/>
                </a:highlight>
              </a:rPr>
              <a:t>Urodela</a:t>
            </a:r>
            <a:r>
              <a:rPr lang="es" sz="1100">
                <a:solidFill>
                  <a:srgbClr val="000000"/>
                </a:solidFill>
                <a:highlight>
                  <a:schemeClr val="lt1"/>
                </a:highlight>
              </a:rPr>
              <a:t> (5): </a:t>
            </a:r>
            <a:r>
              <a:rPr lang="es" sz="1000">
                <a:solidFill>
                  <a:srgbClr val="000000"/>
                </a:solidFill>
                <a:highlight>
                  <a:schemeClr val="lt1"/>
                </a:highlight>
              </a:rPr>
              <a:t>Salamandras modernas.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Anuros</a:t>
            </a:r>
            <a:r>
              <a:rPr lang="es" sz="1100">
                <a:solidFill>
                  <a:srgbClr val="000000"/>
                </a:solidFill>
                <a:highlight>
                  <a:schemeClr val="lt1"/>
                </a:highlight>
              </a:rPr>
              <a:t> (33): </a:t>
            </a:r>
            <a:r>
              <a:rPr lang="es" sz="1000">
                <a:solidFill>
                  <a:srgbClr val="000000"/>
                </a:solidFill>
                <a:highlight>
                  <a:schemeClr val="lt1"/>
                </a:highlight>
              </a:rPr>
              <a:t>Ranas y sapos.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Caudados</a:t>
            </a:r>
            <a:r>
              <a:rPr lang="es" sz="1100">
                <a:solidFill>
                  <a:srgbClr val="000000"/>
                </a:solidFill>
                <a:highlight>
                  <a:schemeClr val="lt1"/>
                </a:highlight>
              </a:rPr>
              <a:t> (5): </a:t>
            </a:r>
            <a:r>
              <a:rPr lang="es" sz="1000">
                <a:solidFill>
                  <a:srgbClr val="000000"/>
                </a:solidFill>
                <a:highlight>
                  <a:schemeClr val="lt1"/>
                </a:highlight>
              </a:rPr>
              <a:t>Salamandras y tritones.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Gymnophiona</a:t>
            </a:r>
            <a:r>
              <a:rPr lang="es" sz="1100">
                <a:solidFill>
                  <a:srgbClr val="000000"/>
                </a:solidFill>
                <a:highlight>
                  <a:schemeClr val="lt1"/>
                </a:highlight>
              </a:rPr>
              <a:t>(5): </a:t>
            </a:r>
            <a:r>
              <a:rPr lang="es" sz="1000">
                <a:solidFill>
                  <a:srgbClr val="000000"/>
                </a:solidFill>
                <a:highlight>
                  <a:schemeClr val="lt1"/>
                </a:highlight>
              </a:rPr>
              <a:t>Anfibios excavadores sin extremidades.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Hylidae</a:t>
            </a:r>
            <a:r>
              <a:rPr lang="es" sz="1000">
                <a:solidFill>
                  <a:srgbClr val="000000"/>
                </a:solidFill>
                <a:highlight>
                  <a:schemeClr val="lt1"/>
                </a:highlight>
              </a:rPr>
              <a:t> (1): Ranas arborícolas comunes.</a:t>
            </a:r>
            <a:endParaRPr sz="1000">
              <a:solidFill>
                <a:srgbClr val="000000"/>
              </a:solidFill>
              <a:highlight>
                <a:schemeClr val="lt1"/>
              </a:highlight>
            </a:endParaRPr>
          </a:p>
          <a:p>
            <a:pPr indent="0" lvl="0" marL="0" rtl="0" algn="l">
              <a:spcBef>
                <a:spcPts val="1500"/>
              </a:spcBef>
              <a:spcAft>
                <a:spcPts val="0"/>
              </a:spcAft>
              <a:buNone/>
            </a:pPr>
            <a:r>
              <a:rPr b="1" lang="es" sz="1100">
                <a:solidFill>
                  <a:srgbClr val="000000"/>
                </a:solidFill>
                <a:highlight>
                  <a:schemeClr val="lt1"/>
                </a:highlight>
              </a:rPr>
              <a:t>Mesobatrachia</a:t>
            </a:r>
            <a:r>
              <a:rPr lang="es" sz="1000">
                <a:solidFill>
                  <a:srgbClr val="000000"/>
                </a:solidFill>
                <a:highlight>
                  <a:schemeClr val="lt1"/>
                </a:highlight>
              </a:rPr>
              <a:t> (1): Grupo nuevo de anfibio identificado. en 1993 similar al sapo.</a:t>
            </a:r>
            <a:endParaRPr sz="1000">
              <a:solidFill>
                <a:srgbClr val="000000"/>
              </a:solidFill>
              <a:highlight>
                <a:schemeClr val="lt1"/>
              </a:highlight>
            </a:endParaRPr>
          </a:p>
          <a:p>
            <a:pPr indent="0" lvl="0" marL="0" rtl="0" algn="l">
              <a:spcBef>
                <a:spcPts val="0"/>
              </a:spcBef>
              <a:spcAft>
                <a:spcPts val="1600"/>
              </a:spcAft>
              <a:buNone/>
            </a:pPr>
            <a:r>
              <a:t/>
            </a:r>
            <a:endParaRPr sz="1700"/>
          </a:p>
        </p:txBody>
      </p:sp>
      <p:pic>
        <p:nvPicPr>
          <p:cNvPr id="419" name="Google Shape;419;p70"/>
          <p:cNvPicPr preferRelativeResize="0"/>
          <p:nvPr/>
        </p:nvPicPr>
        <p:blipFill>
          <a:blip r:embed="rId3">
            <a:alphaModFix/>
          </a:blip>
          <a:stretch>
            <a:fillRect/>
          </a:stretch>
        </p:blipFill>
        <p:spPr>
          <a:xfrm>
            <a:off x="4650925" y="2361500"/>
            <a:ext cx="4369550" cy="218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3" name="Shape 423"/>
        <p:cNvGrpSpPr/>
        <p:nvPr/>
      </p:nvGrpSpPr>
      <p:grpSpPr>
        <a:xfrm>
          <a:off x="0" y="0"/>
          <a:ext cx="0" cy="0"/>
          <a:chOff x="0" y="0"/>
          <a:chExt cx="0" cy="0"/>
        </a:xfrm>
      </p:grpSpPr>
      <p:sp>
        <p:nvSpPr>
          <p:cNvPr id="424" name="Google Shape;424;p71"/>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Características populacionales vs. amenazas principales</a:t>
            </a:r>
            <a:br>
              <a:rPr b="1" lang="es" sz="2600">
                <a:solidFill>
                  <a:srgbClr val="000000"/>
                </a:solidFill>
                <a:highlight>
                  <a:srgbClr val="6AA84F"/>
                </a:highlight>
              </a:rPr>
            </a:br>
            <a:r>
              <a:rPr b="1" lang="es" sz="2000">
                <a:solidFill>
                  <a:srgbClr val="666666"/>
                </a:solidFill>
                <a:highlight>
                  <a:srgbClr val="B6D7A8"/>
                </a:highlight>
              </a:rPr>
              <a:t>V</a:t>
            </a:r>
            <a:r>
              <a:rPr b="1" lang="es" sz="1600">
                <a:solidFill>
                  <a:srgbClr val="666666"/>
                </a:solidFill>
                <a:highlight>
                  <a:srgbClr val="B6D7A8"/>
                </a:highlight>
              </a:rPr>
              <a:t>isión más detallada de las amenazas que afectan a las órdenes</a:t>
            </a:r>
            <a:r>
              <a:rPr b="1" lang="es" sz="1600">
                <a:solidFill>
                  <a:srgbClr val="000000"/>
                </a:solidFill>
                <a:highlight>
                  <a:srgbClr val="6AA84F"/>
                </a:highlight>
              </a:rPr>
              <a:t> </a:t>
            </a:r>
            <a:endParaRPr b="1" sz="2000">
              <a:solidFill>
                <a:srgbClr val="000000"/>
              </a:solidFill>
              <a:highlight>
                <a:srgbClr val="6AA84F"/>
              </a:highlight>
            </a:endParaRPr>
          </a:p>
        </p:txBody>
      </p:sp>
      <p:sp>
        <p:nvSpPr>
          <p:cNvPr id="425" name="Google Shape;425;p71"/>
          <p:cNvSpPr txBox="1"/>
          <p:nvPr>
            <p:ph idx="1" type="body"/>
          </p:nvPr>
        </p:nvSpPr>
        <p:spPr>
          <a:xfrm>
            <a:off x="132925" y="1997850"/>
            <a:ext cx="3532200" cy="3047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s" sz="1200">
                <a:solidFill>
                  <a:srgbClr val="000000"/>
                </a:solidFill>
                <a:highlight>
                  <a:schemeClr val="lt1"/>
                </a:highlight>
              </a:rPr>
              <a:t>Las amenazas a los anfibios varían según su orden</a:t>
            </a:r>
            <a:endParaRPr sz="1200">
              <a:solidFill>
                <a:srgbClr val="000000"/>
              </a:solidFill>
              <a:highlight>
                <a:schemeClr val="lt1"/>
              </a:highlight>
            </a:endParaRPr>
          </a:p>
          <a:p>
            <a:pPr indent="0" lvl="0" marL="0" rtl="0" algn="l">
              <a:spcBef>
                <a:spcPts val="1500"/>
              </a:spcBef>
              <a:spcAft>
                <a:spcPts val="0"/>
              </a:spcAft>
              <a:buNone/>
            </a:pPr>
            <a:r>
              <a:rPr lang="es" sz="1200">
                <a:solidFill>
                  <a:srgbClr val="000000"/>
                </a:solidFill>
                <a:highlight>
                  <a:schemeClr val="lt1"/>
                </a:highlight>
              </a:rPr>
              <a:t>La orden </a:t>
            </a:r>
            <a:r>
              <a:rPr b="1" lang="es" sz="1200">
                <a:solidFill>
                  <a:srgbClr val="000000"/>
                </a:solidFill>
                <a:highlight>
                  <a:schemeClr val="lt1"/>
                </a:highlight>
              </a:rPr>
              <a:t>'Anura'</a:t>
            </a:r>
            <a:r>
              <a:rPr lang="es" sz="1200">
                <a:solidFill>
                  <a:srgbClr val="000000"/>
                </a:solidFill>
                <a:highlight>
                  <a:schemeClr val="lt1"/>
                </a:highlight>
              </a:rPr>
              <a:t> y </a:t>
            </a:r>
            <a:r>
              <a:rPr b="1" lang="es" sz="1200">
                <a:solidFill>
                  <a:srgbClr val="000000"/>
                </a:solidFill>
                <a:highlight>
                  <a:schemeClr val="lt1"/>
                </a:highlight>
              </a:rPr>
              <a:t>‘Gymnophiona’</a:t>
            </a:r>
            <a:r>
              <a:rPr lang="es" sz="1200">
                <a:solidFill>
                  <a:srgbClr val="000000"/>
                </a:solidFill>
                <a:highlight>
                  <a:schemeClr val="lt1"/>
                </a:highlight>
              </a:rPr>
              <a:t> son afectadas principalmente por la pérdida de hábitat. </a:t>
            </a:r>
            <a:endParaRPr sz="1200">
              <a:solidFill>
                <a:srgbClr val="000000"/>
              </a:solidFill>
              <a:highlight>
                <a:schemeClr val="lt1"/>
              </a:highlight>
            </a:endParaRPr>
          </a:p>
          <a:p>
            <a:pPr indent="0" lvl="0" marL="0" rtl="0" algn="l">
              <a:spcBef>
                <a:spcPts val="1500"/>
              </a:spcBef>
              <a:spcAft>
                <a:spcPts val="0"/>
              </a:spcAft>
              <a:buNone/>
            </a:pPr>
            <a:r>
              <a:rPr b="1" lang="es" sz="1200">
                <a:solidFill>
                  <a:srgbClr val="000000"/>
                </a:solidFill>
                <a:highlight>
                  <a:schemeClr val="lt1"/>
                </a:highlight>
              </a:rPr>
              <a:t>'Urodela'</a:t>
            </a:r>
            <a:r>
              <a:rPr lang="es" sz="1200">
                <a:solidFill>
                  <a:srgbClr val="000000"/>
                </a:solidFill>
                <a:highlight>
                  <a:schemeClr val="lt1"/>
                </a:highlight>
              </a:rPr>
              <a:t> enfrenta desafíos como la enfermedad 'Bsal Fungus' y la contaminación. </a:t>
            </a:r>
            <a:endParaRPr sz="1200">
              <a:solidFill>
                <a:srgbClr val="000000"/>
              </a:solidFill>
              <a:highlight>
                <a:schemeClr val="lt1"/>
              </a:highlight>
            </a:endParaRPr>
          </a:p>
          <a:p>
            <a:pPr indent="0" lvl="0" marL="0" rtl="0" algn="l">
              <a:spcBef>
                <a:spcPts val="1500"/>
              </a:spcBef>
              <a:spcAft>
                <a:spcPts val="0"/>
              </a:spcAft>
              <a:buNone/>
            </a:pPr>
            <a:r>
              <a:rPr b="1" lang="es" sz="1200">
                <a:solidFill>
                  <a:srgbClr val="000000"/>
                </a:solidFill>
                <a:highlight>
                  <a:schemeClr val="lt1"/>
                </a:highlight>
              </a:rPr>
              <a:t>'Hylidae'</a:t>
            </a:r>
            <a:r>
              <a:rPr lang="es" sz="1200">
                <a:solidFill>
                  <a:srgbClr val="000000"/>
                </a:solidFill>
                <a:highlight>
                  <a:schemeClr val="lt1"/>
                </a:highlight>
              </a:rPr>
              <a:t> y </a:t>
            </a:r>
            <a:r>
              <a:rPr b="1" lang="es" sz="1200">
                <a:solidFill>
                  <a:srgbClr val="000000"/>
                </a:solidFill>
                <a:highlight>
                  <a:schemeClr val="lt1"/>
                </a:highlight>
              </a:rPr>
              <a:t>'Caudata'</a:t>
            </a:r>
            <a:r>
              <a:rPr lang="es" sz="1200">
                <a:solidFill>
                  <a:srgbClr val="000000"/>
                </a:solidFill>
                <a:highlight>
                  <a:schemeClr val="lt1"/>
                </a:highlight>
              </a:rPr>
              <a:t> luchan contra la contaminación, pérdida de hábitat y cambio climático.</a:t>
            </a:r>
            <a:endParaRPr sz="1000">
              <a:solidFill>
                <a:srgbClr val="000000"/>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426" name="Google Shape;426;p71"/>
          <p:cNvPicPr preferRelativeResize="0"/>
          <p:nvPr/>
        </p:nvPicPr>
        <p:blipFill>
          <a:blip r:embed="rId3">
            <a:alphaModFix/>
          </a:blip>
          <a:stretch>
            <a:fillRect/>
          </a:stretch>
        </p:blipFill>
        <p:spPr>
          <a:xfrm>
            <a:off x="3574200" y="2110850"/>
            <a:ext cx="5437299" cy="2745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0" name="Shape 430"/>
        <p:cNvGrpSpPr/>
        <p:nvPr/>
      </p:nvGrpSpPr>
      <p:grpSpPr>
        <a:xfrm>
          <a:off x="0" y="0"/>
          <a:ext cx="0" cy="0"/>
          <a:chOff x="0" y="0"/>
          <a:chExt cx="0" cy="0"/>
        </a:xfrm>
      </p:grpSpPr>
      <p:sp>
        <p:nvSpPr>
          <p:cNvPr id="431" name="Google Shape;431;p72"/>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Distribución de hábitats</a:t>
            </a:r>
            <a:br>
              <a:rPr b="1" lang="es" sz="2600">
                <a:solidFill>
                  <a:srgbClr val="000000"/>
                </a:solidFill>
                <a:highlight>
                  <a:srgbClr val="6AA84F"/>
                </a:highlight>
              </a:rPr>
            </a:br>
            <a:r>
              <a:rPr b="1" lang="es" sz="2000">
                <a:solidFill>
                  <a:srgbClr val="666666"/>
                </a:solidFill>
                <a:highlight>
                  <a:srgbClr val="B6D7A8"/>
                </a:highlight>
              </a:rPr>
              <a:t>E</a:t>
            </a:r>
            <a:r>
              <a:rPr b="1" lang="es" sz="1600">
                <a:solidFill>
                  <a:srgbClr val="666666"/>
                </a:solidFill>
                <a:highlight>
                  <a:srgbClr val="B6D7A8"/>
                </a:highlight>
              </a:rPr>
              <a:t>xplorar los hábitats de cada orden</a:t>
            </a:r>
            <a:endParaRPr b="1" sz="1600">
              <a:solidFill>
                <a:srgbClr val="000000"/>
              </a:solidFill>
              <a:highlight>
                <a:srgbClr val="6AA84F"/>
              </a:highlight>
            </a:endParaRPr>
          </a:p>
        </p:txBody>
      </p:sp>
      <p:sp>
        <p:nvSpPr>
          <p:cNvPr id="432" name="Google Shape;432;p72"/>
          <p:cNvSpPr txBox="1"/>
          <p:nvPr>
            <p:ph idx="1" type="body"/>
          </p:nvPr>
        </p:nvSpPr>
        <p:spPr>
          <a:xfrm>
            <a:off x="395450" y="3495825"/>
            <a:ext cx="3214800" cy="1384800"/>
          </a:xfrm>
          <a:prstGeom prst="rect">
            <a:avLst/>
          </a:prstGeom>
        </p:spPr>
        <p:txBody>
          <a:bodyPr anchorCtr="0" anchor="t" bIns="91425" lIns="91425" spcFirstLastPara="1" rIns="91425" wrap="square" tIns="91425">
            <a:noAutofit/>
          </a:bodyPr>
          <a:lstStyle/>
          <a:p>
            <a:pPr indent="0" lvl="0" marL="0" rtl="0" algn="just">
              <a:lnSpc>
                <a:spcPct val="150000"/>
              </a:lnSpc>
              <a:spcBef>
                <a:spcPts val="1500"/>
              </a:spcBef>
              <a:spcAft>
                <a:spcPts val="0"/>
              </a:spcAft>
              <a:buNone/>
            </a:pPr>
            <a:r>
              <a:rPr lang="es" sz="900">
                <a:solidFill>
                  <a:srgbClr val="000000"/>
                </a:solidFill>
                <a:highlight>
                  <a:schemeClr val="lt1"/>
                </a:highlight>
              </a:rPr>
              <a:t>'Urodela' se encuentra principalmente en América del Norte y del Este, con focos específicos en áreas como Quebec, Manitoba y regiones del sur.La diversidad de ubicaciones sugiere una </a:t>
            </a:r>
            <a:r>
              <a:rPr b="1" lang="es" sz="900">
                <a:solidFill>
                  <a:srgbClr val="000000"/>
                </a:solidFill>
                <a:highlight>
                  <a:schemeClr val="lt1"/>
                </a:highlight>
              </a:rPr>
              <a:t>distribución geográfica amplia</a:t>
            </a:r>
            <a:r>
              <a:rPr lang="es" sz="900">
                <a:solidFill>
                  <a:srgbClr val="000000"/>
                </a:solidFill>
                <a:highlight>
                  <a:schemeClr val="lt1"/>
                </a:highlight>
              </a:rPr>
              <a:t>. Además, las palabras clave indican que habita en regiones con agua dulce, montañas, bosques y climas fríos.</a:t>
            </a:r>
            <a:endParaRPr sz="700">
              <a:solidFill>
                <a:srgbClr val="000000"/>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sp>
        <p:nvSpPr>
          <p:cNvPr id="433" name="Google Shape;433;p72"/>
          <p:cNvSpPr txBox="1"/>
          <p:nvPr/>
        </p:nvSpPr>
        <p:spPr>
          <a:xfrm>
            <a:off x="5206900" y="3662150"/>
            <a:ext cx="3214800" cy="138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'Anura' tiene una fuerte preferencia por </a:t>
            </a:r>
            <a:r>
              <a:rPr b="1" lang="es" sz="900">
                <a:highlight>
                  <a:schemeClr val="lt1"/>
                </a:highlight>
                <a:latin typeface="Roboto"/>
                <a:ea typeface="Roboto"/>
                <a:cs typeface="Roboto"/>
                <a:sym typeface="Roboto"/>
              </a:rPr>
              <a:t>hábitats acuáticos</a:t>
            </a:r>
            <a:r>
              <a:rPr lang="es" sz="900">
                <a:highlight>
                  <a:schemeClr val="lt1"/>
                </a:highlight>
                <a:latin typeface="Roboto"/>
                <a:ea typeface="Roboto"/>
                <a:cs typeface="Roboto"/>
                <a:sym typeface="Roboto"/>
              </a:rPr>
              <a:t>, como estanques y bosques</a:t>
            </a:r>
            <a:endParaRPr sz="9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Es </a:t>
            </a:r>
            <a:r>
              <a:rPr b="1" lang="es" sz="900">
                <a:highlight>
                  <a:schemeClr val="lt1"/>
                </a:highlight>
                <a:latin typeface="Roboto"/>
                <a:ea typeface="Roboto"/>
                <a:cs typeface="Roboto"/>
                <a:sym typeface="Roboto"/>
              </a:rPr>
              <a:t>versátil</a:t>
            </a:r>
            <a:r>
              <a:rPr lang="es" sz="900">
                <a:highlight>
                  <a:schemeClr val="lt1"/>
                </a:highlight>
                <a:latin typeface="Roboto"/>
                <a:ea typeface="Roboto"/>
                <a:cs typeface="Roboto"/>
                <a:sym typeface="Roboto"/>
              </a:rPr>
              <a:t> y puede habitar una amplia variedad de entornos, incluyendo regiones tropicales, áreas cercanas a ríos, pantanos y zonas arenosas y montañosas</a:t>
            </a:r>
            <a:endParaRPr sz="9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Su ubicación geográfica predominante es África</a:t>
            </a:r>
            <a:endParaRPr sz="1500">
              <a:highlight>
                <a:schemeClr val="lt1"/>
              </a:highlight>
              <a:latin typeface="Roboto"/>
              <a:ea typeface="Roboto"/>
              <a:cs typeface="Roboto"/>
              <a:sym typeface="Roboto"/>
            </a:endParaRPr>
          </a:p>
        </p:txBody>
      </p:sp>
      <p:pic>
        <p:nvPicPr>
          <p:cNvPr id="434" name="Google Shape;434;p72"/>
          <p:cNvPicPr preferRelativeResize="0"/>
          <p:nvPr/>
        </p:nvPicPr>
        <p:blipFill>
          <a:blip r:embed="rId3">
            <a:alphaModFix/>
          </a:blip>
          <a:stretch>
            <a:fillRect/>
          </a:stretch>
        </p:blipFill>
        <p:spPr>
          <a:xfrm>
            <a:off x="395453" y="1754513"/>
            <a:ext cx="3214894" cy="1856101"/>
          </a:xfrm>
          <a:prstGeom prst="rect">
            <a:avLst/>
          </a:prstGeom>
          <a:noFill/>
          <a:ln>
            <a:noFill/>
          </a:ln>
        </p:spPr>
      </p:pic>
      <p:pic>
        <p:nvPicPr>
          <p:cNvPr id="435" name="Google Shape;435;p72"/>
          <p:cNvPicPr preferRelativeResize="0"/>
          <p:nvPr/>
        </p:nvPicPr>
        <p:blipFill>
          <a:blip r:embed="rId4">
            <a:alphaModFix/>
          </a:blip>
          <a:stretch>
            <a:fillRect/>
          </a:stretch>
        </p:blipFill>
        <p:spPr>
          <a:xfrm>
            <a:off x="5206863" y="1771057"/>
            <a:ext cx="3214874" cy="18230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9" name="Shape 439"/>
        <p:cNvGrpSpPr/>
        <p:nvPr/>
      </p:nvGrpSpPr>
      <p:grpSpPr>
        <a:xfrm>
          <a:off x="0" y="0"/>
          <a:ext cx="0" cy="0"/>
          <a:chOff x="0" y="0"/>
          <a:chExt cx="0" cy="0"/>
        </a:xfrm>
      </p:grpSpPr>
      <p:sp>
        <p:nvSpPr>
          <p:cNvPr id="440" name="Google Shape;440;p73"/>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Distribución de hábitats</a:t>
            </a:r>
            <a:br>
              <a:rPr b="1" lang="es" sz="2600">
                <a:solidFill>
                  <a:srgbClr val="000000"/>
                </a:solidFill>
                <a:highlight>
                  <a:srgbClr val="6AA84F"/>
                </a:highlight>
              </a:rPr>
            </a:br>
            <a:r>
              <a:rPr b="1" lang="es" sz="2000">
                <a:solidFill>
                  <a:srgbClr val="666666"/>
                </a:solidFill>
                <a:highlight>
                  <a:srgbClr val="B6D7A8"/>
                </a:highlight>
              </a:rPr>
              <a:t>E</a:t>
            </a:r>
            <a:r>
              <a:rPr b="1" lang="es" sz="1600">
                <a:solidFill>
                  <a:srgbClr val="666666"/>
                </a:solidFill>
                <a:highlight>
                  <a:srgbClr val="B6D7A8"/>
                </a:highlight>
              </a:rPr>
              <a:t>xplorar los hábitats de cada orden</a:t>
            </a:r>
            <a:endParaRPr b="1" sz="1600">
              <a:solidFill>
                <a:srgbClr val="000000"/>
              </a:solidFill>
              <a:highlight>
                <a:srgbClr val="6AA84F"/>
              </a:highlight>
            </a:endParaRPr>
          </a:p>
        </p:txBody>
      </p:sp>
      <p:sp>
        <p:nvSpPr>
          <p:cNvPr id="441" name="Google Shape;441;p73"/>
          <p:cNvSpPr txBox="1"/>
          <p:nvPr>
            <p:ph idx="1" type="body"/>
          </p:nvPr>
        </p:nvSpPr>
        <p:spPr>
          <a:xfrm>
            <a:off x="680750" y="3297075"/>
            <a:ext cx="2893500" cy="1441500"/>
          </a:xfrm>
          <a:prstGeom prst="rect">
            <a:avLst/>
          </a:prstGeom>
        </p:spPr>
        <p:txBody>
          <a:bodyPr anchorCtr="0" anchor="t" bIns="91425" lIns="91425" spcFirstLastPara="1" rIns="91425" wrap="square" tIns="91425">
            <a:noAutofit/>
          </a:bodyPr>
          <a:lstStyle/>
          <a:p>
            <a:pPr indent="0" lvl="0" marL="0" rtl="0" algn="l">
              <a:lnSpc>
                <a:spcPct val="150000"/>
              </a:lnSpc>
              <a:spcBef>
                <a:spcPts val="1500"/>
              </a:spcBef>
              <a:spcAft>
                <a:spcPts val="0"/>
              </a:spcAft>
              <a:buNone/>
            </a:pPr>
            <a:r>
              <a:rPr lang="es" sz="900">
                <a:solidFill>
                  <a:srgbClr val="000000"/>
                </a:solidFill>
                <a:highlight>
                  <a:schemeClr val="lt1"/>
                </a:highlight>
              </a:rPr>
              <a:t>'</a:t>
            </a:r>
            <a:r>
              <a:rPr lang="es" sz="900">
                <a:solidFill>
                  <a:srgbClr val="000000"/>
                </a:solidFill>
                <a:highlight>
                  <a:schemeClr val="lt1"/>
                </a:highlight>
              </a:rPr>
              <a:t>Caudata muestra una fuerte preferencia por </a:t>
            </a:r>
            <a:r>
              <a:rPr b="1" lang="es" sz="900">
                <a:solidFill>
                  <a:srgbClr val="000000"/>
                </a:solidFill>
                <a:highlight>
                  <a:schemeClr val="lt1"/>
                </a:highlight>
              </a:rPr>
              <a:t>hábitats acuáticos</a:t>
            </a:r>
            <a:r>
              <a:rPr lang="es" sz="900">
                <a:solidFill>
                  <a:srgbClr val="000000"/>
                </a:solidFill>
                <a:highlight>
                  <a:schemeClr val="lt1"/>
                </a:highlight>
              </a:rPr>
              <a:t>, como arroyos y humedales. </a:t>
            </a:r>
            <a:br>
              <a:rPr lang="es" sz="900">
                <a:solidFill>
                  <a:srgbClr val="000000"/>
                </a:solidFill>
                <a:highlight>
                  <a:schemeClr val="lt1"/>
                </a:highlight>
              </a:rPr>
            </a:br>
            <a:r>
              <a:rPr lang="es" sz="900">
                <a:solidFill>
                  <a:srgbClr val="000000"/>
                </a:solidFill>
                <a:highlight>
                  <a:schemeClr val="lt1"/>
                </a:highlight>
              </a:rPr>
              <a:t>Se adaptan a </a:t>
            </a:r>
            <a:r>
              <a:rPr b="1" lang="es" sz="900">
                <a:solidFill>
                  <a:srgbClr val="000000"/>
                </a:solidFill>
                <a:highlight>
                  <a:schemeClr val="lt1"/>
                </a:highlight>
              </a:rPr>
              <a:t>entornos de gran altitud</a:t>
            </a:r>
            <a:r>
              <a:rPr lang="es" sz="900">
                <a:solidFill>
                  <a:srgbClr val="000000"/>
                </a:solidFill>
                <a:highlight>
                  <a:schemeClr val="lt1"/>
                </a:highlight>
              </a:rPr>
              <a:t> en regiones montañosas, lo que sugiere su adaptabilidad a diversas condiciones. </a:t>
            </a:r>
            <a:br>
              <a:rPr lang="es" sz="900">
                <a:solidFill>
                  <a:srgbClr val="000000"/>
                </a:solidFill>
                <a:highlight>
                  <a:schemeClr val="lt1"/>
                </a:highlight>
              </a:rPr>
            </a:br>
            <a:r>
              <a:rPr lang="es" sz="900">
                <a:solidFill>
                  <a:srgbClr val="000000"/>
                </a:solidFill>
                <a:highlight>
                  <a:schemeClr val="lt1"/>
                </a:highlight>
              </a:rPr>
              <a:t>Su </a:t>
            </a:r>
            <a:r>
              <a:rPr b="1" lang="es" sz="900">
                <a:solidFill>
                  <a:srgbClr val="000000"/>
                </a:solidFill>
                <a:highlight>
                  <a:schemeClr val="lt1"/>
                </a:highlight>
              </a:rPr>
              <a:t>presencia geográfica</a:t>
            </a:r>
            <a:r>
              <a:rPr lang="es" sz="900">
                <a:solidFill>
                  <a:srgbClr val="000000"/>
                </a:solidFill>
                <a:highlight>
                  <a:schemeClr val="lt1"/>
                </a:highlight>
              </a:rPr>
              <a:t> se centra en países europeos como Francia, Italia y Eslovenia.</a:t>
            </a:r>
            <a:endParaRPr sz="700">
              <a:solidFill>
                <a:srgbClr val="000000"/>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sp>
        <p:nvSpPr>
          <p:cNvPr id="442" name="Google Shape;442;p73"/>
          <p:cNvSpPr txBox="1"/>
          <p:nvPr/>
        </p:nvSpPr>
        <p:spPr>
          <a:xfrm>
            <a:off x="5567075" y="3534975"/>
            <a:ext cx="3126900" cy="138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Gymnophiona muestra una fuerte asociación con la región de </a:t>
            </a:r>
            <a:r>
              <a:rPr b="1" lang="es" sz="900">
                <a:highlight>
                  <a:schemeClr val="lt1"/>
                </a:highlight>
                <a:latin typeface="Roboto"/>
                <a:ea typeface="Roboto"/>
                <a:cs typeface="Roboto"/>
                <a:sym typeface="Roboto"/>
              </a:rPr>
              <a:t>América del Sur</a:t>
            </a:r>
            <a:r>
              <a:rPr lang="es" sz="900">
                <a:highlight>
                  <a:schemeClr val="lt1"/>
                </a:highlight>
                <a:latin typeface="Roboto"/>
                <a:ea typeface="Roboto"/>
                <a:cs typeface="Roboto"/>
                <a:sym typeface="Roboto"/>
              </a:rPr>
              <a:t>, donde es predominante. </a:t>
            </a:r>
            <a:endParaRPr sz="9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Además, se encuentra en diversas </a:t>
            </a:r>
            <a:r>
              <a:rPr b="1" lang="es" sz="900">
                <a:highlight>
                  <a:schemeClr val="lt1"/>
                </a:highlight>
                <a:latin typeface="Roboto"/>
                <a:ea typeface="Roboto"/>
                <a:cs typeface="Roboto"/>
                <a:sym typeface="Roboto"/>
              </a:rPr>
              <a:t>regiones geográficas</a:t>
            </a:r>
            <a:r>
              <a:rPr lang="es" sz="900">
                <a:highlight>
                  <a:schemeClr val="lt1"/>
                </a:highlight>
                <a:latin typeface="Roboto"/>
                <a:ea typeface="Roboto"/>
                <a:cs typeface="Roboto"/>
                <a:sym typeface="Roboto"/>
              </a:rPr>
              <a:t>, como Asia, África, América Central y el sudeste asiático. </a:t>
            </a:r>
            <a:endParaRPr sz="9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Estos anfibios tienden a habitar </a:t>
            </a:r>
            <a:r>
              <a:rPr b="1" lang="es" sz="900">
                <a:highlight>
                  <a:schemeClr val="lt1"/>
                </a:highlight>
                <a:latin typeface="Roboto"/>
                <a:ea typeface="Roboto"/>
                <a:cs typeface="Roboto"/>
                <a:sym typeface="Roboto"/>
              </a:rPr>
              <a:t>entornos húmedos y tropicales</a:t>
            </a:r>
            <a:r>
              <a:rPr lang="es" sz="900">
                <a:highlight>
                  <a:schemeClr val="lt1"/>
                </a:highlight>
                <a:latin typeface="Roboto"/>
                <a:ea typeface="Roboto"/>
                <a:cs typeface="Roboto"/>
                <a:sym typeface="Roboto"/>
              </a:rPr>
              <a:t> </a:t>
            </a:r>
            <a:endParaRPr sz="1500">
              <a:highlight>
                <a:schemeClr val="lt1"/>
              </a:highlight>
              <a:latin typeface="Roboto"/>
              <a:ea typeface="Roboto"/>
              <a:cs typeface="Roboto"/>
              <a:sym typeface="Roboto"/>
            </a:endParaRPr>
          </a:p>
        </p:txBody>
      </p:sp>
      <p:pic>
        <p:nvPicPr>
          <p:cNvPr id="443" name="Google Shape;443;p73"/>
          <p:cNvPicPr preferRelativeResize="0"/>
          <p:nvPr/>
        </p:nvPicPr>
        <p:blipFill>
          <a:blip r:embed="rId3">
            <a:alphaModFix/>
          </a:blip>
          <a:stretch>
            <a:fillRect/>
          </a:stretch>
        </p:blipFill>
        <p:spPr>
          <a:xfrm>
            <a:off x="680740" y="1867575"/>
            <a:ext cx="2893520" cy="1560550"/>
          </a:xfrm>
          <a:prstGeom prst="rect">
            <a:avLst/>
          </a:prstGeom>
          <a:noFill/>
          <a:ln>
            <a:noFill/>
          </a:ln>
        </p:spPr>
      </p:pic>
      <p:pic>
        <p:nvPicPr>
          <p:cNvPr id="444" name="Google Shape;444;p73"/>
          <p:cNvPicPr preferRelativeResize="0"/>
          <p:nvPr/>
        </p:nvPicPr>
        <p:blipFill>
          <a:blip r:embed="rId4">
            <a:alphaModFix/>
          </a:blip>
          <a:stretch>
            <a:fillRect/>
          </a:stretch>
        </p:blipFill>
        <p:spPr>
          <a:xfrm>
            <a:off x="5567075" y="1829525"/>
            <a:ext cx="2963876" cy="1636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48" name="Shape 448"/>
        <p:cNvGrpSpPr/>
        <p:nvPr/>
      </p:nvGrpSpPr>
      <p:grpSpPr>
        <a:xfrm>
          <a:off x="0" y="0"/>
          <a:ext cx="0" cy="0"/>
          <a:chOff x="0" y="0"/>
          <a:chExt cx="0" cy="0"/>
        </a:xfrm>
      </p:grpSpPr>
      <p:sp>
        <p:nvSpPr>
          <p:cNvPr id="449" name="Google Shape;449;p74"/>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Distribución de hábitats</a:t>
            </a:r>
            <a:br>
              <a:rPr b="1" lang="es" sz="2600">
                <a:solidFill>
                  <a:srgbClr val="000000"/>
                </a:solidFill>
                <a:highlight>
                  <a:srgbClr val="6AA84F"/>
                </a:highlight>
              </a:rPr>
            </a:br>
            <a:r>
              <a:rPr b="1" lang="es" sz="2000">
                <a:solidFill>
                  <a:srgbClr val="666666"/>
                </a:solidFill>
                <a:highlight>
                  <a:srgbClr val="B6D7A8"/>
                </a:highlight>
              </a:rPr>
              <a:t>E</a:t>
            </a:r>
            <a:r>
              <a:rPr b="1" lang="es" sz="1600">
                <a:solidFill>
                  <a:srgbClr val="666666"/>
                </a:solidFill>
                <a:highlight>
                  <a:srgbClr val="B6D7A8"/>
                </a:highlight>
              </a:rPr>
              <a:t>xplorar los hábitats de cada orden</a:t>
            </a:r>
            <a:endParaRPr b="1" sz="1600">
              <a:solidFill>
                <a:srgbClr val="000000"/>
              </a:solidFill>
              <a:highlight>
                <a:srgbClr val="6AA84F"/>
              </a:highlight>
            </a:endParaRPr>
          </a:p>
        </p:txBody>
      </p:sp>
      <p:sp>
        <p:nvSpPr>
          <p:cNvPr id="450" name="Google Shape;450;p74"/>
          <p:cNvSpPr txBox="1"/>
          <p:nvPr>
            <p:ph idx="1" type="body"/>
          </p:nvPr>
        </p:nvSpPr>
        <p:spPr>
          <a:xfrm>
            <a:off x="543088" y="3502350"/>
            <a:ext cx="3412200" cy="1223100"/>
          </a:xfrm>
          <a:prstGeom prst="rect">
            <a:avLst/>
          </a:prstGeom>
        </p:spPr>
        <p:txBody>
          <a:bodyPr anchorCtr="0" anchor="t" bIns="91425" lIns="91425" spcFirstLastPara="1" rIns="91425" wrap="square" tIns="91425">
            <a:noAutofit/>
          </a:bodyPr>
          <a:lstStyle/>
          <a:p>
            <a:pPr indent="0" lvl="0" marL="0" rtl="0" algn="l">
              <a:lnSpc>
                <a:spcPct val="150000"/>
              </a:lnSpc>
              <a:spcBef>
                <a:spcPts val="1500"/>
              </a:spcBef>
              <a:spcAft>
                <a:spcPts val="0"/>
              </a:spcAft>
              <a:buNone/>
            </a:pPr>
            <a:r>
              <a:rPr lang="es" sz="900">
                <a:solidFill>
                  <a:srgbClr val="000000"/>
                </a:solidFill>
                <a:highlight>
                  <a:schemeClr val="lt1"/>
                </a:highlight>
              </a:rPr>
              <a:t>‘Hylidae’ tiene una </a:t>
            </a:r>
            <a:r>
              <a:rPr b="1" lang="es" sz="900">
                <a:solidFill>
                  <a:srgbClr val="000000"/>
                </a:solidFill>
                <a:highlight>
                  <a:schemeClr val="lt1"/>
                </a:highlight>
              </a:rPr>
              <a:t>distribución geográfica</a:t>
            </a:r>
            <a:r>
              <a:rPr lang="es" sz="900">
                <a:solidFill>
                  <a:srgbClr val="000000"/>
                </a:solidFill>
                <a:highlight>
                  <a:schemeClr val="lt1"/>
                </a:highlight>
              </a:rPr>
              <a:t> que destaca en América Central y México.</a:t>
            </a:r>
            <a:br>
              <a:rPr lang="es" sz="900">
                <a:solidFill>
                  <a:srgbClr val="000000"/>
                </a:solidFill>
                <a:highlight>
                  <a:schemeClr val="lt1"/>
                </a:highlight>
              </a:rPr>
            </a:br>
            <a:r>
              <a:rPr lang="es" sz="900">
                <a:solidFill>
                  <a:srgbClr val="000000"/>
                </a:solidFill>
                <a:highlight>
                  <a:schemeClr val="lt1"/>
                </a:highlight>
              </a:rPr>
              <a:t>Además tiene preferencia por </a:t>
            </a:r>
            <a:r>
              <a:rPr b="1" lang="es" sz="900">
                <a:solidFill>
                  <a:srgbClr val="000000"/>
                </a:solidFill>
                <a:highlight>
                  <a:schemeClr val="lt1"/>
                </a:highlight>
              </a:rPr>
              <a:t>hábitats tropicales</a:t>
            </a:r>
            <a:r>
              <a:rPr lang="es" sz="900">
                <a:solidFill>
                  <a:srgbClr val="000000"/>
                </a:solidFill>
                <a:highlight>
                  <a:schemeClr val="lt1"/>
                </a:highlight>
              </a:rPr>
              <a:t>, </a:t>
            </a:r>
            <a:r>
              <a:rPr b="1" lang="es" sz="900">
                <a:solidFill>
                  <a:srgbClr val="000000"/>
                </a:solidFill>
                <a:highlight>
                  <a:schemeClr val="lt1"/>
                </a:highlight>
              </a:rPr>
              <a:t>bosques lluviosos</a:t>
            </a:r>
            <a:r>
              <a:rPr lang="es" sz="900">
                <a:solidFill>
                  <a:srgbClr val="000000"/>
                </a:solidFill>
                <a:highlight>
                  <a:schemeClr val="lt1"/>
                </a:highlight>
              </a:rPr>
              <a:t> y </a:t>
            </a:r>
            <a:r>
              <a:rPr b="1" lang="es" sz="900">
                <a:solidFill>
                  <a:srgbClr val="000000"/>
                </a:solidFill>
                <a:highlight>
                  <a:schemeClr val="lt1"/>
                </a:highlight>
              </a:rPr>
              <a:t>estanques</a:t>
            </a:r>
            <a:r>
              <a:rPr lang="es" sz="900">
                <a:solidFill>
                  <a:srgbClr val="000000"/>
                </a:solidFill>
                <a:highlight>
                  <a:schemeClr val="lt1"/>
                </a:highlight>
              </a:rPr>
              <a:t> </a:t>
            </a:r>
            <a:endParaRPr sz="700">
              <a:solidFill>
                <a:srgbClr val="000000"/>
              </a:solidFill>
              <a:highlight>
                <a:schemeClr val="lt1"/>
              </a:highlight>
            </a:endParaRPr>
          </a:p>
          <a:p>
            <a:pPr indent="0" lvl="0" marL="0" rtl="0" algn="l">
              <a:spcBef>
                <a:spcPts val="1500"/>
              </a:spcBef>
              <a:spcAft>
                <a:spcPts val="0"/>
              </a:spcAft>
              <a:buNone/>
            </a:pPr>
            <a:r>
              <a:t/>
            </a:r>
            <a:endParaRPr sz="1200">
              <a:solidFill>
                <a:srgbClr val="D1D5DB"/>
              </a:solidFill>
              <a:highlight>
                <a:srgbClr val="444654"/>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sp>
        <p:nvSpPr>
          <p:cNvPr id="451" name="Google Shape;451;p74"/>
          <p:cNvSpPr txBox="1"/>
          <p:nvPr/>
        </p:nvSpPr>
        <p:spPr>
          <a:xfrm>
            <a:off x="5296825" y="3698900"/>
            <a:ext cx="3208500" cy="122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‘Mesobatrachia’ asociada a  </a:t>
            </a:r>
            <a:r>
              <a:rPr b="1" lang="es" sz="900">
                <a:highlight>
                  <a:schemeClr val="lt1"/>
                </a:highlight>
                <a:latin typeface="Roboto"/>
                <a:ea typeface="Roboto"/>
                <a:cs typeface="Roboto"/>
                <a:sym typeface="Roboto"/>
              </a:rPr>
              <a:t>hábitats de marismas, praderas y áreas abiertas</a:t>
            </a:r>
            <a:r>
              <a:rPr lang="es" sz="900">
                <a:highlight>
                  <a:schemeClr val="lt1"/>
                </a:highlight>
                <a:latin typeface="Roboto"/>
                <a:ea typeface="Roboto"/>
                <a:cs typeface="Roboto"/>
                <a:sym typeface="Roboto"/>
              </a:rPr>
              <a:t>.</a:t>
            </a:r>
            <a:endParaRPr sz="900">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rPr lang="es" sz="900">
                <a:highlight>
                  <a:schemeClr val="lt1"/>
                </a:highlight>
                <a:latin typeface="Roboto"/>
                <a:ea typeface="Roboto"/>
                <a:cs typeface="Roboto"/>
                <a:sym typeface="Roboto"/>
              </a:rPr>
              <a:t>La </a:t>
            </a:r>
            <a:r>
              <a:rPr b="1" lang="es" sz="900">
                <a:highlight>
                  <a:schemeClr val="lt1"/>
                </a:highlight>
                <a:latin typeface="Roboto"/>
                <a:ea typeface="Roboto"/>
                <a:cs typeface="Roboto"/>
                <a:sym typeface="Roboto"/>
              </a:rPr>
              <a:t>disponibilidad de alimento</a:t>
            </a:r>
            <a:r>
              <a:rPr lang="es" sz="900">
                <a:highlight>
                  <a:schemeClr val="lt1"/>
                </a:highlight>
                <a:latin typeface="Roboto"/>
                <a:ea typeface="Roboto"/>
                <a:cs typeface="Roboto"/>
                <a:sym typeface="Roboto"/>
              </a:rPr>
              <a:t> en zonas de 'foodplains' puede ser un factor clave en su hábitat predominante.</a:t>
            </a:r>
            <a:endParaRPr sz="1500">
              <a:highlight>
                <a:schemeClr val="lt1"/>
              </a:highlight>
              <a:latin typeface="Roboto"/>
              <a:ea typeface="Roboto"/>
              <a:cs typeface="Roboto"/>
              <a:sym typeface="Roboto"/>
            </a:endParaRPr>
          </a:p>
        </p:txBody>
      </p:sp>
      <p:pic>
        <p:nvPicPr>
          <p:cNvPr id="452" name="Google Shape;452;p74"/>
          <p:cNvPicPr preferRelativeResize="0"/>
          <p:nvPr/>
        </p:nvPicPr>
        <p:blipFill>
          <a:blip r:embed="rId3">
            <a:alphaModFix/>
          </a:blip>
          <a:stretch>
            <a:fillRect/>
          </a:stretch>
        </p:blipFill>
        <p:spPr>
          <a:xfrm>
            <a:off x="543026" y="1766288"/>
            <a:ext cx="3412326" cy="1736075"/>
          </a:xfrm>
          <a:prstGeom prst="rect">
            <a:avLst/>
          </a:prstGeom>
          <a:noFill/>
          <a:ln>
            <a:noFill/>
          </a:ln>
        </p:spPr>
      </p:pic>
      <p:pic>
        <p:nvPicPr>
          <p:cNvPr id="453" name="Google Shape;453;p74"/>
          <p:cNvPicPr preferRelativeResize="0"/>
          <p:nvPr/>
        </p:nvPicPr>
        <p:blipFill>
          <a:blip r:embed="rId4">
            <a:alphaModFix/>
          </a:blip>
          <a:stretch>
            <a:fillRect/>
          </a:stretch>
        </p:blipFill>
        <p:spPr>
          <a:xfrm>
            <a:off x="5345878" y="1766288"/>
            <a:ext cx="3110395" cy="1736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7" name="Shape 457"/>
        <p:cNvGrpSpPr/>
        <p:nvPr/>
      </p:nvGrpSpPr>
      <p:grpSpPr>
        <a:xfrm>
          <a:off x="0" y="0"/>
          <a:ext cx="0" cy="0"/>
          <a:chOff x="0" y="0"/>
          <a:chExt cx="0" cy="0"/>
        </a:xfrm>
      </p:grpSpPr>
      <p:sp>
        <p:nvSpPr>
          <p:cNvPr id="458" name="Google Shape;458;p75"/>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Relación entre tamaño y peso</a:t>
            </a:r>
            <a:br>
              <a:rPr b="1" lang="es" sz="2600">
                <a:solidFill>
                  <a:srgbClr val="000000"/>
                </a:solidFill>
                <a:highlight>
                  <a:srgbClr val="6AA84F"/>
                </a:highlight>
              </a:rPr>
            </a:br>
            <a:r>
              <a:rPr b="1" lang="es" sz="2000">
                <a:solidFill>
                  <a:srgbClr val="666666"/>
                </a:solidFill>
                <a:highlight>
                  <a:srgbClr val="B6D7A8"/>
                </a:highlight>
              </a:rPr>
              <a:t>O</a:t>
            </a:r>
            <a:r>
              <a:rPr b="1" lang="es" sz="1600">
                <a:solidFill>
                  <a:srgbClr val="666666"/>
                </a:solidFill>
                <a:highlight>
                  <a:srgbClr val="B6D7A8"/>
                </a:highlight>
              </a:rPr>
              <a:t>bservar cómo se distribuye el peso y la longitud de los anfibios</a:t>
            </a:r>
            <a:endParaRPr b="1" sz="1600">
              <a:solidFill>
                <a:srgbClr val="000000"/>
              </a:solidFill>
              <a:highlight>
                <a:srgbClr val="6AA84F"/>
              </a:highlight>
            </a:endParaRPr>
          </a:p>
        </p:txBody>
      </p:sp>
      <p:sp>
        <p:nvSpPr>
          <p:cNvPr id="459" name="Google Shape;459;p75"/>
          <p:cNvSpPr txBox="1"/>
          <p:nvPr>
            <p:ph idx="1" type="body"/>
          </p:nvPr>
        </p:nvSpPr>
        <p:spPr>
          <a:xfrm>
            <a:off x="135900" y="2039450"/>
            <a:ext cx="3532200" cy="25797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s" sz="1000">
                <a:solidFill>
                  <a:srgbClr val="000000"/>
                </a:solidFill>
                <a:highlight>
                  <a:schemeClr val="lt1"/>
                </a:highlight>
              </a:rPr>
              <a:t>La mayoría se encuentra en un rango de peso de 10 a 200 gramos y una longitud de 2 a 30 centímetros. </a:t>
            </a:r>
            <a:endParaRPr sz="1000">
              <a:solidFill>
                <a:srgbClr val="000000"/>
              </a:solidFill>
              <a:highlight>
                <a:schemeClr val="lt1"/>
              </a:highlight>
            </a:endParaRPr>
          </a:p>
          <a:p>
            <a:pPr indent="0" lvl="0" marL="0" rtl="0" algn="l">
              <a:spcBef>
                <a:spcPts val="1500"/>
              </a:spcBef>
              <a:spcAft>
                <a:spcPts val="0"/>
              </a:spcAft>
              <a:buNone/>
            </a:pPr>
            <a:r>
              <a:rPr lang="es" sz="1000">
                <a:solidFill>
                  <a:srgbClr val="000000"/>
                </a:solidFill>
                <a:highlight>
                  <a:schemeClr val="lt1"/>
                </a:highlight>
              </a:rPr>
              <a:t>Sin embargo, destacan casos notables, como el '</a:t>
            </a:r>
            <a:r>
              <a:rPr b="1" lang="es" sz="1000">
                <a:solidFill>
                  <a:srgbClr val="000000"/>
                </a:solidFill>
                <a:highlight>
                  <a:schemeClr val="lt1"/>
                </a:highlight>
              </a:rPr>
              <a:t>African Bullfrog</a:t>
            </a:r>
            <a:r>
              <a:rPr lang="es" sz="1000">
                <a:solidFill>
                  <a:srgbClr val="000000"/>
                </a:solidFill>
                <a:highlight>
                  <a:schemeClr val="lt1"/>
                </a:highlight>
              </a:rPr>
              <a:t>' (orden Anura) con un peso de 9 kg y casi 47 cm de longitud, el '</a:t>
            </a:r>
            <a:r>
              <a:rPr b="1" lang="es" sz="1000">
                <a:solidFill>
                  <a:srgbClr val="000000"/>
                </a:solidFill>
                <a:highlight>
                  <a:schemeClr val="lt1"/>
                </a:highlight>
              </a:rPr>
              <a:t>Fire salamander</a:t>
            </a:r>
            <a:r>
              <a:rPr lang="es" sz="1000">
                <a:solidFill>
                  <a:srgbClr val="000000"/>
                </a:solidFill>
                <a:highlight>
                  <a:schemeClr val="lt1"/>
                </a:highlight>
              </a:rPr>
              <a:t>' (orden Urodela) con casi 58 cm y 40 gr, y el '</a:t>
            </a:r>
            <a:r>
              <a:rPr b="1" lang="es" sz="1000">
                <a:solidFill>
                  <a:srgbClr val="000000"/>
                </a:solidFill>
                <a:highlight>
                  <a:schemeClr val="lt1"/>
                </a:highlight>
              </a:rPr>
              <a:t>Axoloti</a:t>
            </a:r>
            <a:r>
              <a:rPr lang="es" sz="1000">
                <a:solidFill>
                  <a:srgbClr val="000000"/>
                </a:solidFill>
                <a:highlight>
                  <a:schemeClr val="lt1"/>
                </a:highlight>
              </a:rPr>
              <a:t>' (orden Caudata) con 76 cm y 130 gr.</a:t>
            </a:r>
            <a:endParaRPr sz="1000">
              <a:solidFill>
                <a:srgbClr val="000000"/>
              </a:solidFill>
              <a:highlight>
                <a:schemeClr val="lt1"/>
              </a:highlight>
            </a:endParaRPr>
          </a:p>
          <a:p>
            <a:pPr indent="0" lvl="0" marL="0" rtl="0" algn="l">
              <a:spcBef>
                <a:spcPts val="1500"/>
              </a:spcBef>
              <a:spcAft>
                <a:spcPts val="0"/>
              </a:spcAft>
              <a:buNone/>
            </a:pPr>
            <a:r>
              <a:rPr lang="es" sz="1000">
                <a:solidFill>
                  <a:srgbClr val="000000"/>
                </a:solidFill>
                <a:highlight>
                  <a:schemeClr val="lt1"/>
                </a:highlight>
              </a:rPr>
              <a:t>En resumen, aunque la mayoría se agrupa en un rango específico, estas diferencias sugieren que la taxonomía de orden no es un factor determinante en el tamaño y peso de los anfibios.</a:t>
            </a:r>
            <a:endParaRPr sz="1000">
              <a:solidFill>
                <a:srgbClr val="000000"/>
              </a:solidFill>
              <a:highlight>
                <a:schemeClr val="lt1"/>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460" name="Google Shape;460;p75"/>
          <p:cNvPicPr preferRelativeResize="0"/>
          <p:nvPr/>
        </p:nvPicPr>
        <p:blipFill>
          <a:blip r:embed="rId3">
            <a:alphaModFix/>
          </a:blip>
          <a:stretch>
            <a:fillRect/>
          </a:stretch>
        </p:blipFill>
        <p:spPr>
          <a:xfrm>
            <a:off x="3841100" y="2214025"/>
            <a:ext cx="5192924" cy="2230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40"/>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Observación de </a:t>
            </a:r>
            <a:r>
              <a:rPr lang="es">
                <a:solidFill>
                  <a:schemeClr val="dk1"/>
                </a:solidFill>
              </a:rPr>
              <a:t>Mamíferos</a:t>
            </a:r>
            <a:endParaRPr>
              <a:solidFill>
                <a:schemeClr val="dk1"/>
              </a:solidFill>
            </a:endParaRPr>
          </a:p>
        </p:txBody>
      </p:sp>
      <p:sp>
        <p:nvSpPr>
          <p:cNvPr id="207" name="Google Shape;207;p40"/>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s" sz="1900">
                <a:solidFill>
                  <a:schemeClr val="dk1"/>
                </a:solidFill>
              </a:rPr>
              <a:t>Estudio sobre los datos obtenidos y conclusiones a partir las diferentes </a:t>
            </a:r>
            <a:r>
              <a:rPr b="1" lang="es" sz="1900">
                <a:solidFill>
                  <a:schemeClr val="dk1"/>
                </a:solidFill>
              </a:rPr>
              <a:t>características</a:t>
            </a:r>
            <a:r>
              <a:rPr b="1" lang="es" sz="1900">
                <a:solidFill>
                  <a:schemeClr val="dk1"/>
                </a:solidFill>
              </a:rPr>
              <a:t> de los </a:t>
            </a:r>
            <a:r>
              <a:rPr b="1" lang="es" sz="1900">
                <a:solidFill>
                  <a:schemeClr val="dk1"/>
                </a:solidFill>
              </a:rPr>
              <a:t>mamíferos</a:t>
            </a:r>
            <a:endParaRPr b="1" sz="1900">
              <a:solidFill>
                <a:schemeClr val="dk1"/>
              </a:solidFill>
            </a:endParaRPr>
          </a:p>
        </p:txBody>
      </p:sp>
      <p:sp>
        <p:nvSpPr>
          <p:cNvPr id="208" name="Google Shape;208;p40"/>
          <p:cNvSpPr txBox="1"/>
          <p:nvPr/>
        </p:nvSpPr>
        <p:spPr>
          <a:xfrm>
            <a:off x="654850" y="4012400"/>
            <a:ext cx="66795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Roboto"/>
                <a:ea typeface="Roboto"/>
                <a:cs typeface="Roboto"/>
                <a:sym typeface="Roboto"/>
              </a:rPr>
              <a:t>Por: Daniel Villa Rayo</a:t>
            </a:r>
            <a:r>
              <a:rPr lang="es" sz="1800">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4" name="Shape 464"/>
        <p:cNvGrpSpPr/>
        <p:nvPr/>
      </p:nvGrpSpPr>
      <p:grpSpPr>
        <a:xfrm>
          <a:off x="0" y="0"/>
          <a:ext cx="0" cy="0"/>
          <a:chOff x="0" y="0"/>
          <a:chExt cx="0" cy="0"/>
        </a:xfrm>
      </p:grpSpPr>
      <p:sp>
        <p:nvSpPr>
          <p:cNvPr id="465" name="Google Shape;465;p76"/>
          <p:cNvSpPr txBox="1"/>
          <p:nvPr>
            <p:ph type="title"/>
          </p:nvPr>
        </p:nvSpPr>
        <p:spPr>
          <a:xfrm>
            <a:off x="247275" y="121650"/>
            <a:ext cx="8446800" cy="13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000">
                <a:solidFill>
                  <a:srgbClr val="000000"/>
                </a:solidFill>
                <a:highlight>
                  <a:srgbClr val="B6D7A8"/>
                </a:highlight>
              </a:rPr>
              <a:t>Observación del comportamiento en grupo</a:t>
            </a:r>
            <a:br>
              <a:rPr b="1" lang="es" sz="2600">
                <a:solidFill>
                  <a:srgbClr val="000000"/>
                </a:solidFill>
                <a:highlight>
                  <a:srgbClr val="6AA84F"/>
                </a:highlight>
              </a:rPr>
            </a:br>
            <a:r>
              <a:rPr b="1" lang="es" sz="2000">
                <a:solidFill>
                  <a:srgbClr val="666666"/>
                </a:solidFill>
                <a:highlight>
                  <a:srgbClr val="B6D7A8"/>
                </a:highlight>
              </a:rPr>
              <a:t>A</a:t>
            </a:r>
            <a:r>
              <a:rPr b="1" lang="es" sz="1600">
                <a:solidFill>
                  <a:srgbClr val="666666"/>
                </a:solidFill>
                <a:highlight>
                  <a:srgbClr val="B6D7A8"/>
                </a:highlight>
              </a:rPr>
              <a:t>nalizar si hay diferencias significativas de comportamiento entre órdenes</a:t>
            </a:r>
            <a:r>
              <a:rPr b="1" lang="es" sz="1600">
                <a:solidFill>
                  <a:srgbClr val="666666"/>
                </a:solidFill>
                <a:highlight>
                  <a:srgbClr val="B6D7A8"/>
                </a:highlight>
              </a:rPr>
              <a:t> </a:t>
            </a:r>
            <a:endParaRPr b="1" sz="1600">
              <a:solidFill>
                <a:srgbClr val="000000"/>
              </a:solidFill>
              <a:highlight>
                <a:srgbClr val="6AA84F"/>
              </a:highlight>
            </a:endParaRPr>
          </a:p>
        </p:txBody>
      </p:sp>
      <p:sp>
        <p:nvSpPr>
          <p:cNvPr id="466" name="Google Shape;466;p76"/>
          <p:cNvSpPr txBox="1"/>
          <p:nvPr>
            <p:ph idx="1" type="body"/>
          </p:nvPr>
        </p:nvSpPr>
        <p:spPr>
          <a:xfrm>
            <a:off x="152575" y="2411438"/>
            <a:ext cx="3532200" cy="18135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s" sz="1000">
                <a:solidFill>
                  <a:srgbClr val="000000"/>
                </a:solidFill>
                <a:highlight>
                  <a:schemeClr val="lt1"/>
                </a:highlight>
              </a:rPr>
              <a:t>La mayoría de los anfibios tienden a ser </a:t>
            </a:r>
            <a:r>
              <a:rPr b="1" lang="es" sz="1000">
                <a:solidFill>
                  <a:srgbClr val="000000"/>
                </a:solidFill>
                <a:highlight>
                  <a:schemeClr val="lt1"/>
                </a:highlight>
              </a:rPr>
              <a:t>solitarios</a:t>
            </a:r>
            <a:r>
              <a:rPr lang="es" sz="1000">
                <a:solidFill>
                  <a:srgbClr val="000000"/>
                </a:solidFill>
                <a:highlight>
                  <a:schemeClr val="lt1"/>
                </a:highlight>
              </a:rPr>
              <a:t> independientemente de su orden taxonómico. </a:t>
            </a:r>
            <a:endParaRPr sz="1000">
              <a:solidFill>
                <a:srgbClr val="000000"/>
              </a:solidFill>
              <a:highlight>
                <a:schemeClr val="lt1"/>
              </a:highlight>
            </a:endParaRPr>
          </a:p>
          <a:p>
            <a:pPr indent="0" lvl="0" marL="0" rtl="0" algn="l">
              <a:spcBef>
                <a:spcPts val="1500"/>
              </a:spcBef>
              <a:spcAft>
                <a:spcPts val="0"/>
              </a:spcAft>
              <a:buNone/>
            </a:pPr>
            <a:r>
              <a:rPr b="1" lang="es" sz="1000">
                <a:solidFill>
                  <a:srgbClr val="000000"/>
                </a:solidFill>
                <a:highlight>
                  <a:schemeClr val="lt1"/>
                </a:highlight>
              </a:rPr>
              <a:t>Excepciones</a:t>
            </a:r>
            <a:r>
              <a:rPr lang="es" sz="1000">
                <a:solidFill>
                  <a:srgbClr val="000000"/>
                </a:solidFill>
                <a:highlight>
                  <a:schemeClr val="lt1"/>
                </a:highlight>
              </a:rPr>
              <a:t> interesantes:</a:t>
            </a:r>
            <a:endParaRPr sz="1000">
              <a:solidFill>
                <a:srgbClr val="000000"/>
              </a:solidFill>
              <a:highlight>
                <a:schemeClr val="lt1"/>
              </a:highlight>
            </a:endParaRPr>
          </a:p>
          <a:p>
            <a:pPr indent="-292100" lvl="0" marL="457200" rtl="0" algn="l">
              <a:spcBef>
                <a:spcPts val="1500"/>
              </a:spcBef>
              <a:spcAft>
                <a:spcPts val="0"/>
              </a:spcAft>
              <a:buClr>
                <a:srgbClr val="000000"/>
              </a:buClr>
              <a:buSzPts val="1000"/>
              <a:buChar char="●"/>
            </a:pPr>
            <a:r>
              <a:rPr lang="es" sz="1000">
                <a:solidFill>
                  <a:srgbClr val="000000"/>
                </a:solidFill>
                <a:highlight>
                  <a:schemeClr val="lt1"/>
                </a:highlight>
              </a:rPr>
              <a:t>'Mudpuppy' (Urodela) se mueve en grupos</a:t>
            </a:r>
            <a:endParaRPr sz="1000">
              <a:solidFill>
                <a:srgbClr val="000000"/>
              </a:solidFill>
              <a:highlight>
                <a:schemeClr val="lt1"/>
              </a:highlight>
            </a:endParaRPr>
          </a:p>
          <a:p>
            <a:pPr indent="-292100" lvl="0" marL="457200" rtl="0" algn="l">
              <a:spcBef>
                <a:spcPts val="0"/>
              </a:spcBef>
              <a:spcAft>
                <a:spcPts val="0"/>
              </a:spcAft>
              <a:buClr>
                <a:srgbClr val="000000"/>
              </a:buClr>
              <a:buSzPts val="1000"/>
              <a:buChar char="●"/>
            </a:pPr>
            <a:r>
              <a:rPr lang="es" sz="1000">
                <a:solidFill>
                  <a:srgbClr val="000000"/>
                </a:solidFill>
                <a:highlight>
                  <a:schemeClr val="lt1"/>
                </a:highlight>
              </a:rPr>
              <a:t>Dos especies de la orden Anura (‘Mantella Frog’ y ‘Green Tree Frog’) que tienden a vivir en colonias</a:t>
            </a:r>
            <a:endParaRPr sz="1000">
              <a:solidFill>
                <a:srgbClr val="000000"/>
              </a:solidFill>
              <a:highlight>
                <a:schemeClr val="lt1"/>
              </a:highlight>
            </a:endParaRPr>
          </a:p>
          <a:p>
            <a:pPr indent="0" lvl="0" marL="0" rtl="0" algn="l">
              <a:spcBef>
                <a:spcPts val="1500"/>
              </a:spcBef>
              <a:spcAft>
                <a:spcPts val="0"/>
              </a:spcAft>
              <a:buNone/>
            </a:pPr>
            <a:r>
              <a:t/>
            </a:r>
            <a:endParaRPr b="1" sz="1200">
              <a:solidFill>
                <a:srgbClr val="111111"/>
              </a:solidFill>
              <a:highlight>
                <a:schemeClr val="lt1"/>
              </a:highlight>
            </a:endParaRPr>
          </a:p>
          <a:p>
            <a:pPr indent="0" lvl="0" marL="0" rtl="0" algn="l">
              <a:spcBef>
                <a:spcPts val="1500"/>
              </a:spcBef>
              <a:spcAft>
                <a:spcPts val="0"/>
              </a:spcAft>
              <a:buNone/>
            </a:pPr>
            <a:r>
              <a:t/>
            </a:r>
            <a:endParaRPr sz="1200">
              <a:solidFill>
                <a:srgbClr val="111111"/>
              </a:solidFill>
              <a:highlight>
                <a:schemeClr val="lt1"/>
              </a:highlight>
            </a:endParaRPr>
          </a:p>
          <a:p>
            <a:pPr indent="0" lvl="0" marL="0" rtl="0" algn="l">
              <a:spcBef>
                <a:spcPts val="0"/>
              </a:spcBef>
              <a:spcAft>
                <a:spcPts val="1600"/>
              </a:spcAft>
              <a:buNone/>
            </a:pPr>
            <a:r>
              <a:t/>
            </a:r>
            <a:endParaRPr sz="1700"/>
          </a:p>
        </p:txBody>
      </p:sp>
      <p:pic>
        <p:nvPicPr>
          <p:cNvPr id="467" name="Google Shape;467;p76"/>
          <p:cNvPicPr preferRelativeResize="0"/>
          <p:nvPr/>
        </p:nvPicPr>
        <p:blipFill>
          <a:blip r:embed="rId3">
            <a:alphaModFix/>
          </a:blip>
          <a:stretch>
            <a:fillRect/>
          </a:stretch>
        </p:blipFill>
        <p:spPr>
          <a:xfrm>
            <a:off x="3789050" y="2213625"/>
            <a:ext cx="5192925" cy="22091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300"/>
              <a:t>Más Allá de la Superficie</a:t>
            </a:r>
            <a:endParaRPr sz="8900"/>
          </a:p>
        </p:txBody>
      </p:sp>
      <p:sp>
        <p:nvSpPr>
          <p:cNvPr id="473" name="Google Shape;473;p7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Revelaciones a través del Análisis de Datos de Animales Acuáticos y Microorganismos</a:t>
            </a:r>
            <a:endParaRPr sz="3200"/>
          </a:p>
        </p:txBody>
      </p:sp>
      <p:sp>
        <p:nvSpPr>
          <p:cNvPr id="474" name="Google Shape;474;p77"/>
          <p:cNvSpPr txBox="1"/>
          <p:nvPr/>
        </p:nvSpPr>
        <p:spPr>
          <a:xfrm>
            <a:off x="500075" y="4191000"/>
            <a:ext cx="4071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Por: Ana (Ane)  Zubieta</a:t>
            </a:r>
            <a:endParaRPr sz="1800">
              <a:solidFill>
                <a:schemeClr val="lt2"/>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7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80" name="Google Shape;480;p78"/>
          <p:cNvSpPr txBox="1"/>
          <p:nvPr>
            <p:ph type="title"/>
          </p:nvPr>
        </p:nvSpPr>
        <p:spPr>
          <a:xfrm>
            <a:off x="490250" y="488250"/>
            <a:ext cx="8328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s" sz="3700"/>
              <a:t>¿POR QUÉ ESTE ÁMBITO?</a:t>
            </a:r>
            <a:endParaRPr b="1" i="1" sz="3700"/>
          </a:p>
          <a:p>
            <a:pPr indent="0" lvl="0" marL="0" rtl="0" algn="l">
              <a:spcBef>
                <a:spcPts val="0"/>
              </a:spcBef>
              <a:spcAft>
                <a:spcPts val="0"/>
              </a:spcAft>
              <a:buNone/>
            </a:pPr>
            <a:r>
              <a:t/>
            </a:r>
            <a:endParaRPr b="1" sz="3700"/>
          </a:p>
          <a:p>
            <a:pPr indent="0" lvl="0" marL="0" rtl="0" algn="l">
              <a:spcBef>
                <a:spcPts val="0"/>
              </a:spcBef>
              <a:spcAft>
                <a:spcPts val="0"/>
              </a:spcAft>
              <a:buNone/>
            </a:pPr>
            <a:r>
              <a:rPr b="1" lang="es" sz="3700"/>
              <a:t>· Importancia Ecológica</a:t>
            </a:r>
            <a:endParaRPr b="1" sz="3700"/>
          </a:p>
          <a:p>
            <a:pPr indent="0" lvl="0" marL="0" rtl="0" algn="l">
              <a:spcBef>
                <a:spcPts val="0"/>
              </a:spcBef>
              <a:spcAft>
                <a:spcPts val="0"/>
              </a:spcAft>
              <a:buNone/>
            </a:pPr>
            <a:r>
              <a:t/>
            </a:r>
            <a:endParaRPr b="1" sz="3700"/>
          </a:p>
          <a:p>
            <a:pPr indent="0" lvl="0" marL="0" rtl="0" algn="l">
              <a:spcBef>
                <a:spcPts val="0"/>
              </a:spcBef>
              <a:spcAft>
                <a:spcPts val="0"/>
              </a:spcAft>
              <a:buNone/>
            </a:pPr>
            <a:r>
              <a:rPr b="1" lang="es" sz="3700"/>
              <a:t>· Relevancia Científica</a:t>
            </a:r>
            <a:endParaRPr b="1" sz="3700"/>
          </a:p>
          <a:p>
            <a:pPr indent="0" lvl="0" marL="0" rtl="0" algn="l">
              <a:spcBef>
                <a:spcPts val="0"/>
              </a:spcBef>
              <a:spcAft>
                <a:spcPts val="0"/>
              </a:spcAft>
              <a:buNone/>
            </a:pPr>
            <a:r>
              <a:t/>
            </a:r>
            <a:endParaRPr b="1" sz="3700"/>
          </a:p>
          <a:p>
            <a:pPr indent="0" lvl="0" marL="0" rtl="0" algn="l">
              <a:spcBef>
                <a:spcPts val="0"/>
              </a:spcBef>
              <a:spcAft>
                <a:spcPts val="0"/>
              </a:spcAft>
              <a:buNone/>
            </a:pPr>
            <a:r>
              <a:rPr b="1" lang="es" sz="3700"/>
              <a:t>· Cambio Climático</a:t>
            </a:r>
            <a:endParaRPr sz="3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Objetivos</a:t>
            </a:r>
            <a:endParaRPr/>
          </a:p>
        </p:txBody>
      </p:sp>
      <p:sp>
        <p:nvSpPr>
          <p:cNvPr id="486" name="Google Shape;486;p79"/>
          <p:cNvSpPr txBox="1"/>
          <p:nvPr>
            <p:ph idx="4294967295" type="body"/>
          </p:nvPr>
        </p:nvSpPr>
        <p:spPr>
          <a:xfrm>
            <a:off x="456850" y="622525"/>
            <a:ext cx="3999900" cy="413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800">
                <a:solidFill>
                  <a:srgbClr val="616161"/>
                </a:solidFill>
                <a:latin typeface="Proxima Nova"/>
                <a:ea typeface="Proxima Nova"/>
                <a:cs typeface="Proxima Nova"/>
                <a:sym typeface="Proxima Nova"/>
              </a:rPr>
              <a:t>Comprender y preservar la vida acuática.</a:t>
            </a:r>
            <a:r>
              <a:rPr lang="es" sz="1800">
                <a:solidFill>
                  <a:srgbClr val="616161"/>
                </a:solidFill>
                <a:latin typeface="Proxima Nova"/>
                <a:ea typeface="Proxima Nova"/>
                <a:cs typeface="Proxima Nova"/>
                <a:sym typeface="Proxima Nova"/>
              </a:rPr>
              <a:t> Estos ecosistemas desempeñan un papel vital en el equilibrio global y conservarlos es fundamental para nuestro futuro. </a:t>
            </a:r>
            <a:r>
              <a:rPr b="1" lang="es" sz="1800">
                <a:solidFill>
                  <a:srgbClr val="616161"/>
                </a:solidFill>
                <a:latin typeface="Proxima Nova"/>
                <a:ea typeface="Proxima Nova"/>
                <a:cs typeface="Proxima Nova"/>
                <a:sym typeface="Proxima Nova"/>
              </a:rPr>
              <a:t>Contribuir al avance del conocimiento científico</a:t>
            </a:r>
            <a:r>
              <a:rPr lang="es" sz="1800">
                <a:solidFill>
                  <a:srgbClr val="616161"/>
                </a:solidFill>
                <a:latin typeface="Proxima Nova"/>
                <a:ea typeface="Proxima Nova"/>
                <a:cs typeface="Proxima Nova"/>
                <a:sym typeface="Proxima Nova"/>
              </a:rPr>
              <a:t>. Cada descubrimiento en este campo tiene un impacto significativo. El cambio climático afecta a los ecosistemas acuáticos y sus habitantes. </a:t>
            </a:r>
            <a:r>
              <a:rPr b="1" lang="es" sz="1800">
                <a:solidFill>
                  <a:srgbClr val="616161"/>
                </a:solidFill>
                <a:latin typeface="Proxima Nova"/>
                <a:ea typeface="Proxima Nova"/>
                <a:cs typeface="Proxima Nova"/>
                <a:sym typeface="Proxima Nova"/>
              </a:rPr>
              <a:t>Abordar este desafío global</a:t>
            </a:r>
            <a:r>
              <a:rPr lang="es" sz="1800">
                <a:solidFill>
                  <a:srgbClr val="616161"/>
                </a:solidFill>
                <a:latin typeface="Proxima Nova"/>
                <a:ea typeface="Proxima Nova"/>
                <a:cs typeface="Proxima Nova"/>
                <a:sym typeface="Proxima Nova"/>
              </a:rPr>
              <a:t> comienza con un conocimiento profundo de estos sistemas.</a:t>
            </a:r>
            <a:endParaRPr sz="1800">
              <a:solidFill>
                <a:srgbClr val="616161"/>
              </a:solidFill>
              <a:latin typeface="Proxima Nova"/>
              <a:ea typeface="Proxima Nova"/>
              <a:cs typeface="Proxima Nova"/>
              <a:sym typeface="Proxima Nova"/>
            </a:endParaRPr>
          </a:p>
          <a:p>
            <a:pPr indent="0" lvl="0" marL="0" rtl="0" algn="l">
              <a:spcBef>
                <a:spcPts val="1600"/>
              </a:spcBef>
              <a:spcAft>
                <a:spcPts val="1600"/>
              </a:spcAft>
              <a:buNone/>
            </a:pPr>
            <a:r>
              <a:t/>
            </a:r>
            <a:endParaRPr sz="1800"/>
          </a:p>
        </p:txBody>
      </p:sp>
      <p:graphicFrame>
        <p:nvGraphicFramePr>
          <p:cNvPr id="487" name="Google Shape;487;p79"/>
          <p:cNvGraphicFramePr/>
          <p:nvPr/>
        </p:nvGraphicFramePr>
        <p:xfrm>
          <a:off x="4876631" y="4712994"/>
          <a:ext cx="3000000" cy="3000000"/>
        </p:xfrm>
        <a:graphic>
          <a:graphicData uri="http://schemas.openxmlformats.org/drawingml/2006/table">
            <a:tbl>
              <a:tblPr>
                <a:noFill/>
                <a:tableStyleId>{DBA0ECD8-4009-4524-ACE0-BC9DCCA6DEAF}</a:tableStyleId>
              </a:tblPr>
              <a:tblGrid>
                <a:gridCol w="1438350"/>
                <a:gridCol w="1378150"/>
                <a:gridCol w="1092425"/>
              </a:tblGrid>
              <a:tr h="241650">
                <a:tc>
                  <a:txBody>
                    <a:bodyPr/>
                    <a:lstStyle/>
                    <a:p>
                      <a:pPr indent="0" lvl="0" marL="0" rtl="0" algn="l">
                        <a:lnSpc>
                          <a:spcPct val="115000"/>
                        </a:lnSpc>
                        <a:spcBef>
                          <a:spcPts val="0"/>
                        </a:spcBef>
                        <a:spcAft>
                          <a:spcPts val="0"/>
                        </a:spcAft>
                        <a:buNone/>
                      </a:pPr>
                      <a:r>
                        <a:rPr b="1" lang="es">
                          <a:solidFill>
                            <a:schemeClr val="lt2"/>
                          </a:solidFill>
                          <a:latin typeface="Roboto"/>
                          <a:ea typeface="Roboto"/>
                          <a:cs typeface="Roboto"/>
                          <a:sym typeface="Roboto"/>
                        </a:rPr>
                        <a:t>COMPRENDER</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a:solidFill>
                            <a:schemeClr val="lt2"/>
                          </a:solidFill>
                          <a:latin typeface="Roboto"/>
                          <a:ea typeface="Roboto"/>
                          <a:cs typeface="Roboto"/>
                          <a:sym typeface="Roboto"/>
                        </a:rPr>
                        <a:t>CONTRIBUIR</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a:solidFill>
                            <a:schemeClr val="lt2"/>
                          </a:solidFill>
                          <a:latin typeface="Roboto"/>
                          <a:ea typeface="Roboto"/>
                          <a:cs typeface="Roboto"/>
                          <a:sym typeface="Roboto"/>
                        </a:rPr>
                        <a:t>ABORDAR</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8" name="Google Shape;488;p79"/>
          <p:cNvSpPr/>
          <p:nvPr/>
        </p:nvSpPr>
        <p:spPr>
          <a:xfrm>
            <a:off x="5059272" y="2535925"/>
            <a:ext cx="10272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9"/>
          <p:cNvSpPr/>
          <p:nvPr/>
        </p:nvSpPr>
        <p:spPr>
          <a:xfrm>
            <a:off x="6469849" y="1385725"/>
            <a:ext cx="959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9"/>
          <p:cNvSpPr/>
          <p:nvPr/>
        </p:nvSpPr>
        <p:spPr>
          <a:xfrm>
            <a:off x="7812625" y="1630225"/>
            <a:ext cx="7197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91" name="Google Shape;491;p79"/>
          <p:cNvCxnSpPr/>
          <p:nvPr/>
        </p:nvCxnSpPr>
        <p:spPr>
          <a:xfrm rot="10800000">
            <a:off x="638450" y="6450925"/>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80"/>
          <p:cNvSpPr txBox="1"/>
          <p:nvPr/>
        </p:nvSpPr>
        <p:spPr>
          <a:xfrm>
            <a:off x="436200" y="2491525"/>
            <a:ext cx="8271600" cy="21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5900">
                <a:solidFill>
                  <a:schemeClr val="lt1"/>
                </a:solidFill>
                <a:latin typeface="Proxima Nova"/>
                <a:ea typeface="Proxima Nova"/>
                <a:cs typeface="Proxima Nova"/>
                <a:sym typeface="Proxima Nova"/>
              </a:rPr>
              <a:t>ANIMALES ACUÁTICOS</a:t>
            </a:r>
            <a:endParaRPr b="1" sz="5900">
              <a:solidFill>
                <a:schemeClr val="lt1"/>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Preguntas</a:t>
            </a:r>
            <a:endParaRPr/>
          </a:p>
        </p:txBody>
      </p:sp>
      <p:cxnSp>
        <p:nvCxnSpPr>
          <p:cNvPr id="502" name="Google Shape;502;p8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503" name="Google Shape;503;p81"/>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dk1"/>
                </a:solidFill>
              </a:rPr>
              <a:t>LOCALIZACIÓN</a:t>
            </a:r>
            <a:endParaRPr sz="1700">
              <a:solidFill>
                <a:schemeClr val="dk1"/>
              </a:solidFill>
            </a:endParaRPr>
          </a:p>
        </p:txBody>
      </p:sp>
      <p:sp>
        <p:nvSpPr>
          <p:cNvPr id="504" name="Google Shape;504;p81"/>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chemeClr val="dk2"/>
                </a:solidFill>
              </a:rPr>
              <a:t>¿En qué hábitats hay más animales acuáticos y cómo se reparten por el mundo?</a:t>
            </a:r>
            <a:endParaRPr sz="1200">
              <a:solidFill>
                <a:schemeClr val="dk2"/>
              </a:solidFill>
            </a:endParaRPr>
          </a:p>
        </p:txBody>
      </p:sp>
      <p:cxnSp>
        <p:nvCxnSpPr>
          <p:cNvPr id="505" name="Google Shape;505;p8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506" name="Google Shape;506;p81"/>
          <p:cNvSpPr txBox="1"/>
          <p:nvPr>
            <p:ph type="title"/>
          </p:nvPr>
        </p:nvSpPr>
        <p:spPr>
          <a:xfrm>
            <a:off x="3317335" y="1827863"/>
            <a:ext cx="2216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dk1"/>
                </a:solidFill>
              </a:rPr>
              <a:t>CARACTERÍSTICAS</a:t>
            </a:r>
            <a:endParaRPr sz="1700">
              <a:solidFill>
                <a:schemeClr val="dk1"/>
              </a:solidFill>
            </a:endParaRPr>
          </a:p>
        </p:txBody>
      </p:sp>
      <p:sp>
        <p:nvSpPr>
          <p:cNvPr id="507" name="Google Shape;507;p81"/>
          <p:cNvSpPr txBox="1"/>
          <p:nvPr>
            <p:ph idx="1" type="body"/>
          </p:nvPr>
        </p:nvSpPr>
        <p:spPr>
          <a:xfrm>
            <a:off x="3395762" y="2096026"/>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chemeClr val="dk2"/>
                </a:solidFill>
              </a:rPr>
              <a:t>¿Cómo influye el color? ¿Qué tipo de dieta llevan? ¿Que variedad de tamaños y pesos hay? ¿Cuántas clases distintas?</a:t>
            </a:r>
            <a:endParaRPr sz="1200">
              <a:solidFill>
                <a:schemeClr val="dk2"/>
              </a:solidFill>
            </a:endParaRPr>
          </a:p>
        </p:txBody>
      </p:sp>
      <p:cxnSp>
        <p:nvCxnSpPr>
          <p:cNvPr id="508" name="Google Shape;508;p81"/>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509" name="Google Shape;509;p81"/>
          <p:cNvSpPr txBox="1"/>
          <p:nvPr>
            <p:ph type="title"/>
          </p:nvPr>
        </p:nvSpPr>
        <p:spPr>
          <a:xfrm>
            <a:off x="6457570" y="1667150"/>
            <a:ext cx="24963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dk1"/>
                </a:solidFill>
              </a:rPr>
              <a:t>COMPORTAMIENTO</a:t>
            </a:r>
            <a:endParaRPr sz="1700">
              <a:solidFill>
                <a:schemeClr val="dk1"/>
              </a:solidFill>
            </a:endParaRPr>
          </a:p>
        </p:txBody>
      </p:sp>
      <p:sp>
        <p:nvSpPr>
          <p:cNvPr id="510" name="Google Shape;510;p81"/>
          <p:cNvSpPr txBox="1"/>
          <p:nvPr>
            <p:ph idx="1" type="body"/>
          </p:nvPr>
        </p:nvSpPr>
        <p:spPr>
          <a:xfrm>
            <a:off x="6457587" y="1929246"/>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chemeClr val="dk2"/>
                </a:solidFill>
              </a:rPr>
              <a:t>¿La mayoría son solitarios o viven en grupo? ¿Qué clases se identifican con un comportamiento u otro?</a:t>
            </a:r>
            <a:endParaRPr sz="1200">
              <a:solidFill>
                <a:schemeClr val="dk2"/>
              </a:solidFill>
            </a:endParaRPr>
          </a:p>
        </p:txBody>
      </p:sp>
      <p:grpSp>
        <p:nvGrpSpPr>
          <p:cNvPr id="511" name="Google Shape;511;p81"/>
          <p:cNvGrpSpPr/>
          <p:nvPr/>
        </p:nvGrpSpPr>
        <p:grpSpPr>
          <a:xfrm>
            <a:off x="929030" y="3219673"/>
            <a:ext cx="6993309" cy="1520400"/>
            <a:chOff x="929030" y="3219673"/>
            <a:chExt cx="6993309" cy="1520400"/>
          </a:xfrm>
        </p:grpSpPr>
        <p:cxnSp>
          <p:nvCxnSpPr>
            <p:cNvPr id="512" name="Google Shape;512;p81"/>
            <p:cNvCxnSpPr>
              <a:stCxn id="513" idx="6"/>
              <a:endCxn id="514"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513" name="Google Shape;513;p81"/>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1"/>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1"/>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1AEF8"/>
            </a:gs>
            <a:gs pos="100000">
              <a:srgbClr val="1663DF"/>
            </a:gs>
          </a:gsLst>
          <a:path path="circle">
            <a:fillToRect b="50%" l="50%" r="50%" t="50%"/>
          </a:path>
          <a:tileRect/>
        </a:gradFill>
      </p:bgPr>
    </p:bg>
    <p:spTree>
      <p:nvGrpSpPr>
        <p:cNvPr id="519" name="Shape 519"/>
        <p:cNvGrpSpPr/>
        <p:nvPr/>
      </p:nvGrpSpPr>
      <p:grpSpPr>
        <a:xfrm>
          <a:off x="0" y="0"/>
          <a:ext cx="0" cy="0"/>
          <a:chOff x="0" y="0"/>
          <a:chExt cx="0" cy="0"/>
        </a:xfrm>
      </p:grpSpPr>
      <p:sp>
        <p:nvSpPr>
          <p:cNvPr id="520" name="Google Shape;520;p8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0400"/>
              <a:t>RESPUESTAS</a:t>
            </a:r>
            <a:endParaRPr sz="10400"/>
          </a:p>
        </p:txBody>
      </p:sp>
      <p:sp>
        <p:nvSpPr>
          <p:cNvPr id="521" name="Google Shape;521;p8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a:solidFill>
                  <a:schemeClr val="lt1"/>
                </a:solidFill>
              </a:rPr>
              <a:t>Empezaremos por relacionar conceptos adecuados a través de los datos obtenidos para que nos proporcionen  las respuestas deseadas</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Vista lateral en primer plano de una mano pulsando el botón de un mezclador de audio" id="526" name="Google Shape;526;p83"/>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527" name="Google Shape;527;p83"/>
          <p:cNvSpPr txBox="1"/>
          <p:nvPr>
            <p:ph type="title"/>
          </p:nvPr>
        </p:nvSpPr>
        <p:spPr>
          <a:xfrm>
            <a:off x="-9300" y="1922775"/>
            <a:ext cx="4594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Relaciones </a:t>
            </a:r>
            <a:endParaRPr>
              <a:solidFill>
                <a:schemeClr val="lt1"/>
              </a:solidFill>
            </a:endParaRPr>
          </a:p>
          <a:p>
            <a:pPr indent="0" lvl="0" marL="0" rtl="0" algn="ctr">
              <a:spcBef>
                <a:spcPts val="0"/>
              </a:spcBef>
              <a:spcAft>
                <a:spcPts val="0"/>
              </a:spcAft>
              <a:buNone/>
            </a:pPr>
            <a:r>
              <a:rPr lang="es">
                <a:solidFill>
                  <a:schemeClr val="lt1"/>
                </a:solidFill>
              </a:rPr>
              <a:t>de </a:t>
            </a:r>
            <a:endParaRPr>
              <a:solidFill>
                <a:schemeClr val="lt1"/>
              </a:solidFill>
            </a:endParaRPr>
          </a:p>
          <a:p>
            <a:pPr indent="0" lvl="0" marL="0" rtl="0" algn="ctr">
              <a:spcBef>
                <a:spcPts val="0"/>
              </a:spcBef>
              <a:spcAft>
                <a:spcPts val="0"/>
              </a:spcAft>
              <a:buNone/>
            </a:pPr>
            <a:r>
              <a:rPr lang="es">
                <a:solidFill>
                  <a:schemeClr val="lt1"/>
                </a:solidFill>
              </a:rPr>
              <a:t>Estudio</a:t>
            </a:r>
            <a:endParaRPr>
              <a:solidFill>
                <a:schemeClr val="lt1"/>
              </a:solidFill>
            </a:endParaRPr>
          </a:p>
        </p:txBody>
      </p:sp>
      <p:sp>
        <p:nvSpPr>
          <p:cNvPr id="528" name="Google Shape;528;p83"/>
          <p:cNvSpPr txBox="1"/>
          <p:nvPr>
            <p:ph idx="2" type="body"/>
          </p:nvPr>
        </p:nvSpPr>
        <p:spPr>
          <a:xfrm>
            <a:off x="4572000" y="945450"/>
            <a:ext cx="45588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351C75"/>
              </a:buClr>
              <a:buSzPts val="2400"/>
              <a:buChar char="-"/>
            </a:pPr>
            <a:r>
              <a:rPr lang="es" sz="2400">
                <a:solidFill>
                  <a:srgbClr val="351C75"/>
                </a:solidFill>
              </a:rPr>
              <a:t>Distribución de Hábitats</a:t>
            </a:r>
            <a:endParaRPr sz="2400">
              <a:solidFill>
                <a:srgbClr val="351C75"/>
              </a:solidFill>
            </a:endParaRPr>
          </a:p>
          <a:p>
            <a:pPr indent="-381000" lvl="0" marL="457200" rtl="0" algn="l">
              <a:spcBef>
                <a:spcPts val="0"/>
              </a:spcBef>
              <a:spcAft>
                <a:spcPts val="0"/>
              </a:spcAft>
              <a:buClr>
                <a:srgbClr val="351C75"/>
              </a:buClr>
              <a:buSzPts val="2400"/>
              <a:buChar char="-"/>
            </a:pPr>
            <a:r>
              <a:rPr lang="es" sz="2400">
                <a:solidFill>
                  <a:srgbClr val="351C75"/>
                </a:solidFill>
              </a:rPr>
              <a:t>Tamaño vs Peso</a:t>
            </a:r>
            <a:endParaRPr sz="2400">
              <a:solidFill>
                <a:srgbClr val="351C75"/>
              </a:solidFill>
            </a:endParaRPr>
          </a:p>
          <a:p>
            <a:pPr indent="-381000" lvl="0" marL="457200" rtl="0" algn="l">
              <a:spcBef>
                <a:spcPts val="0"/>
              </a:spcBef>
              <a:spcAft>
                <a:spcPts val="0"/>
              </a:spcAft>
              <a:buClr>
                <a:srgbClr val="351C75"/>
              </a:buClr>
              <a:buSzPts val="2400"/>
              <a:buChar char="-"/>
            </a:pPr>
            <a:r>
              <a:rPr lang="es" sz="2400">
                <a:solidFill>
                  <a:srgbClr val="351C75"/>
                </a:solidFill>
              </a:rPr>
              <a:t>Comportamiento Grupal por Hábitats</a:t>
            </a:r>
            <a:endParaRPr sz="2400">
              <a:solidFill>
                <a:srgbClr val="351C75"/>
              </a:solidFill>
            </a:endParaRPr>
          </a:p>
          <a:p>
            <a:pPr indent="-381000" lvl="0" marL="457200" rtl="0" algn="l">
              <a:spcBef>
                <a:spcPts val="0"/>
              </a:spcBef>
              <a:spcAft>
                <a:spcPts val="0"/>
              </a:spcAft>
              <a:buClr>
                <a:srgbClr val="351C75"/>
              </a:buClr>
              <a:buSzPts val="2400"/>
              <a:buChar char="-"/>
            </a:pPr>
            <a:r>
              <a:rPr lang="es" sz="2400">
                <a:solidFill>
                  <a:srgbClr val="351C75"/>
                </a:solidFill>
              </a:rPr>
              <a:t>Distribución por Color y Alimentación</a:t>
            </a:r>
            <a:endParaRPr sz="2400">
              <a:solidFill>
                <a:srgbClr val="351C75"/>
              </a:solidFill>
            </a:endParaRPr>
          </a:p>
          <a:p>
            <a:pPr indent="-381000" lvl="0" marL="457200" rtl="0" algn="l">
              <a:spcBef>
                <a:spcPts val="0"/>
              </a:spcBef>
              <a:spcAft>
                <a:spcPts val="0"/>
              </a:spcAft>
              <a:buClr>
                <a:srgbClr val="351C75"/>
              </a:buClr>
              <a:buSzPts val="2400"/>
              <a:buChar char="-"/>
            </a:pPr>
            <a:r>
              <a:rPr lang="es" sz="2400">
                <a:solidFill>
                  <a:srgbClr val="351C75"/>
                </a:solidFill>
              </a:rPr>
              <a:t>Dieta por Clase</a:t>
            </a:r>
            <a:endParaRPr sz="2400">
              <a:solidFill>
                <a:srgbClr val="351C75"/>
              </a:solidFill>
            </a:endParaRPr>
          </a:p>
          <a:p>
            <a:pPr indent="0" lvl="0" marL="457200" rtl="0" algn="l">
              <a:spcBef>
                <a:spcPts val="1600"/>
              </a:spcBef>
              <a:spcAft>
                <a:spcPts val="1600"/>
              </a:spcAft>
              <a:buNone/>
            </a:pPr>
            <a:r>
              <a:t/>
            </a:r>
            <a:endParaRPr sz="2400">
              <a:solidFill>
                <a:srgbClr val="134F5C"/>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4"/>
          <p:cNvSpPr/>
          <p:nvPr/>
        </p:nvSpPr>
        <p:spPr>
          <a:xfrm>
            <a:off x="-855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84"/>
          <p:cNvPicPr preferRelativeResize="0"/>
          <p:nvPr/>
        </p:nvPicPr>
        <p:blipFill rotWithShape="1">
          <a:blip r:embed="rId3">
            <a:alphaModFix/>
          </a:blip>
          <a:srcRect b="0" l="12502" r="12495" t="0"/>
          <a:stretch/>
        </p:blipFill>
        <p:spPr>
          <a:xfrm>
            <a:off x="311700" y="220095"/>
            <a:ext cx="1644300" cy="1644300"/>
          </a:xfrm>
          <a:prstGeom prst="ellipse">
            <a:avLst/>
          </a:prstGeom>
          <a:noFill/>
          <a:ln>
            <a:noFill/>
          </a:ln>
        </p:spPr>
      </p:pic>
      <p:sp>
        <p:nvSpPr>
          <p:cNvPr id="535" name="Google Shape;535;p84"/>
          <p:cNvSpPr txBox="1"/>
          <p:nvPr>
            <p:ph idx="4294967295" type="title"/>
          </p:nvPr>
        </p:nvSpPr>
        <p:spPr>
          <a:xfrm>
            <a:off x="311700" y="220100"/>
            <a:ext cx="85206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s"/>
              <a:t>CLASES</a:t>
            </a:r>
            <a:endParaRPr i="1" sz="1600"/>
          </a:p>
        </p:txBody>
      </p:sp>
      <p:pic>
        <p:nvPicPr>
          <p:cNvPr id="536" name="Google Shape;536;p84"/>
          <p:cNvPicPr preferRelativeResize="0"/>
          <p:nvPr/>
        </p:nvPicPr>
        <p:blipFill rotWithShape="1">
          <a:blip r:embed="rId4">
            <a:alphaModFix/>
          </a:blip>
          <a:srcRect b="0" l="16645" r="16638" t="0"/>
          <a:stretch/>
        </p:blipFill>
        <p:spPr>
          <a:xfrm>
            <a:off x="2638668" y="1363170"/>
            <a:ext cx="1644300" cy="1644000"/>
          </a:xfrm>
          <a:prstGeom prst="ellipse">
            <a:avLst/>
          </a:prstGeom>
          <a:noFill/>
          <a:ln>
            <a:noFill/>
          </a:ln>
        </p:spPr>
      </p:pic>
      <p:pic>
        <p:nvPicPr>
          <p:cNvPr id="537" name="Google Shape;537;p84"/>
          <p:cNvPicPr preferRelativeResize="0"/>
          <p:nvPr/>
        </p:nvPicPr>
        <p:blipFill rotWithShape="1">
          <a:blip r:embed="rId5">
            <a:alphaModFix/>
          </a:blip>
          <a:srcRect b="0" l="15311" r="15311" t="0"/>
          <a:stretch/>
        </p:blipFill>
        <p:spPr>
          <a:xfrm>
            <a:off x="4856629" y="1363008"/>
            <a:ext cx="1644300" cy="1644300"/>
          </a:xfrm>
          <a:prstGeom prst="ellipse">
            <a:avLst/>
          </a:prstGeom>
          <a:noFill/>
          <a:ln>
            <a:noFill/>
          </a:ln>
        </p:spPr>
      </p:pic>
      <p:sp>
        <p:nvSpPr>
          <p:cNvPr id="538" name="Google Shape;538;p84"/>
          <p:cNvSpPr txBox="1"/>
          <p:nvPr>
            <p:ph idx="4294967295" type="title"/>
          </p:nvPr>
        </p:nvSpPr>
        <p:spPr>
          <a:xfrm>
            <a:off x="2449668" y="332344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MALACOSTRACA</a:t>
            </a:r>
            <a:endParaRPr sz="1800">
              <a:solidFill>
                <a:schemeClr val="dk1"/>
              </a:solidFill>
            </a:endParaRPr>
          </a:p>
        </p:txBody>
      </p:sp>
      <p:sp>
        <p:nvSpPr>
          <p:cNvPr id="539" name="Google Shape;539;p84"/>
          <p:cNvSpPr txBox="1"/>
          <p:nvPr>
            <p:ph idx="4294967295" type="title"/>
          </p:nvPr>
        </p:nvSpPr>
        <p:spPr>
          <a:xfrm>
            <a:off x="4667629" y="332344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BIBALVIA</a:t>
            </a:r>
            <a:endParaRPr sz="1800">
              <a:solidFill>
                <a:schemeClr val="dk1"/>
              </a:solidFill>
            </a:endParaRPr>
          </a:p>
        </p:txBody>
      </p:sp>
      <p:pic>
        <p:nvPicPr>
          <p:cNvPr id="540" name="Google Shape;540;p84"/>
          <p:cNvPicPr preferRelativeResize="0"/>
          <p:nvPr/>
        </p:nvPicPr>
        <p:blipFill rotWithShape="1">
          <a:blip r:embed="rId6">
            <a:alphaModFix/>
          </a:blip>
          <a:srcRect b="0" l="12502" r="12495" t="0"/>
          <a:stretch/>
        </p:blipFill>
        <p:spPr>
          <a:xfrm>
            <a:off x="7187990" y="330620"/>
            <a:ext cx="1644300" cy="1644300"/>
          </a:xfrm>
          <a:prstGeom prst="ellipse">
            <a:avLst/>
          </a:prstGeom>
          <a:noFill/>
          <a:ln>
            <a:noFill/>
          </a:ln>
        </p:spPr>
      </p:pic>
      <p:pic>
        <p:nvPicPr>
          <p:cNvPr id="541" name="Google Shape;541;p84"/>
          <p:cNvPicPr preferRelativeResize="0"/>
          <p:nvPr/>
        </p:nvPicPr>
        <p:blipFill rotWithShape="1">
          <a:blip r:embed="rId7">
            <a:alphaModFix/>
          </a:blip>
          <a:srcRect b="0" l="12502" r="12495" t="0"/>
          <a:stretch/>
        </p:blipFill>
        <p:spPr>
          <a:xfrm>
            <a:off x="311700" y="2571745"/>
            <a:ext cx="1644300" cy="1644300"/>
          </a:xfrm>
          <a:prstGeom prst="ellipse">
            <a:avLst/>
          </a:prstGeom>
          <a:noFill/>
          <a:ln>
            <a:noFill/>
          </a:ln>
        </p:spPr>
      </p:pic>
      <p:sp>
        <p:nvSpPr>
          <p:cNvPr id="542" name="Google Shape;542;p84"/>
          <p:cNvSpPr txBox="1"/>
          <p:nvPr>
            <p:ph idx="4294967295" type="title"/>
          </p:nvPr>
        </p:nvSpPr>
        <p:spPr>
          <a:xfrm>
            <a:off x="122700" y="1895795"/>
            <a:ext cx="20223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800"/>
              <a:t>ACTINOPTERYGII</a:t>
            </a:r>
            <a:endParaRPr sz="1800"/>
          </a:p>
        </p:txBody>
      </p:sp>
      <p:sp>
        <p:nvSpPr>
          <p:cNvPr id="543" name="Google Shape;543;p84"/>
          <p:cNvSpPr txBox="1"/>
          <p:nvPr>
            <p:ph idx="4294967295" type="title"/>
          </p:nvPr>
        </p:nvSpPr>
        <p:spPr>
          <a:xfrm>
            <a:off x="7074565" y="1974920"/>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GASTROPODA</a:t>
            </a:r>
            <a:endParaRPr sz="1800"/>
          </a:p>
        </p:txBody>
      </p:sp>
      <p:sp>
        <p:nvSpPr>
          <p:cNvPr id="544" name="Google Shape;544;p84"/>
          <p:cNvSpPr txBox="1"/>
          <p:nvPr>
            <p:ph idx="4294967295" type="title"/>
          </p:nvPr>
        </p:nvSpPr>
        <p:spPr>
          <a:xfrm>
            <a:off x="210793" y="430319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CEPHALOPODA</a:t>
            </a:r>
            <a:endParaRPr sz="1800">
              <a:solidFill>
                <a:schemeClr val="dk1"/>
              </a:solidFill>
            </a:endParaRPr>
          </a:p>
        </p:txBody>
      </p:sp>
      <p:pic>
        <p:nvPicPr>
          <p:cNvPr id="545" name="Google Shape;545;p84"/>
          <p:cNvPicPr preferRelativeResize="0"/>
          <p:nvPr/>
        </p:nvPicPr>
        <p:blipFill rotWithShape="1">
          <a:blip r:embed="rId8">
            <a:alphaModFix/>
          </a:blip>
          <a:srcRect b="9624" l="23087" r="23082" t="9632"/>
          <a:stretch/>
        </p:blipFill>
        <p:spPr>
          <a:xfrm>
            <a:off x="7263579" y="2571758"/>
            <a:ext cx="1644300" cy="1644300"/>
          </a:xfrm>
          <a:prstGeom prst="ellipse">
            <a:avLst/>
          </a:prstGeom>
          <a:noFill/>
          <a:ln>
            <a:noFill/>
          </a:ln>
        </p:spPr>
      </p:pic>
      <p:sp>
        <p:nvSpPr>
          <p:cNvPr id="546" name="Google Shape;546;p84"/>
          <p:cNvSpPr txBox="1"/>
          <p:nvPr>
            <p:ph idx="4294967295" type="title"/>
          </p:nvPr>
        </p:nvSpPr>
        <p:spPr>
          <a:xfrm>
            <a:off x="6689876" y="4365375"/>
            <a:ext cx="22179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CHONDRICHTHYES</a:t>
            </a:r>
            <a:endParaRPr sz="1800">
              <a:solidFill>
                <a:schemeClr val="dk1"/>
              </a:solidFill>
            </a:endParaRPr>
          </a:p>
        </p:txBody>
      </p:sp>
      <p:sp>
        <p:nvSpPr>
          <p:cNvPr id="547" name="Google Shape;547;p84"/>
          <p:cNvSpPr txBox="1"/>
          <p:nvPr>
            <p:ph idx="4294967295" type="title"/>
          </p:nvPr>
        </p:nvSpPr>
        <p:spPr>
          <a:xfrm>
            <a:off x="2638675" y="4218425"/>
            <a:ext cx="40512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s">
                <a:solidFill>
                  <a:schemeClr val="dk1"/>
                </a:solidFill>
              </a:rPr>
              <a:t>CLASES</a:t>
            </a:r>
            <a:endParaRPr i="1"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5"/>
          <p:cNvPicPr preferRelativeResize="0"/>
          <p:nvPr/>
        </p:nvPicPr>
        <p:blipFill rotWithShape="1">
          <a:blip r:embed="rId3">
            <a:alphaModFix/>
          </a:blip>
          <a:srcRect b="0" l="0" r="27995" t="0"/>
          <a:stretch/>
        </p:blipFill>
        <p:spPr>
          <a:xfrm>
            <a:off x="185100" y="399425"/>
            <a:ext cx="5978751" cy="4442950"/>
          </a:xfrm>
          <a:prstGeom prst="rect">
            <a:avLst/>
          </a:prstGeom>
          <a:noFill/>
          <a:ln>
            <a:noFill/>
          </a:ln>
        </p:spPr>
      </p:pic>
      <p:sp>
        <p:nvSpPr>
          <p:cNvPr id="553" name="Google Shape;553;p85"/>
          <p:cNvSpPr txBox="1"/>
          <p:nvPr/>
        </p:nvSpPr>
        <p:spPr>
          <a:xfrm>
            <a:off x="6163850" y="270325"/>
            <a:ext cx="2797500" cy="444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es" sz="1650">
                <a:solidFill>
                  <a:schemeClr val="lt1"/>
                </a:solidFill>
                <a:latin typeface="Proxima Nova"/>
                <a:ea typeface="Proxima Nova"/>
                <a:cs typeface="Proxima Nova"/>
                <a:sym typeface="Proxima Nova"/>
              </a:rPr>
              <a:t>Distribución por Hábitats:</a:t>
            </a:r>
            <a:endParaRPr b="1" i="1" sz="1650">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s" sz="1650">
                <a:solidFill>
                  <a:schemeClr val="lt1"/>
                </a:solidFill>
                <a:latin typeface="Proxima Nova"/>
                <a:ea typeface="Proxima Nova"/>
                <a:cs typeface="Proxima Nova"/>
                <a:sym typeface="Proxima Nova"/>
              </a:rPr>
              <a:t>No se especifica en cuál de los cinco océanos se encuentran, pero es evidente que prosperan en este tipo de entorno. Esto resalta la notable distinción entre las especies marinas y aquellas que prefieren agua dulce o se encuentran en ríos que desembocan en los mares. Estas últimas tienden a concentrarse en los continentes, lo que enriquece significativamente la biodiversidad de los ecosistemas terrestres</a:t>
            </a:r>
            <a:endParaRPr sz="1000">
              <a:solidFill>
                <a:schemeClr val="lt2"/>
              </a:solidFill>
              <a:latin typeface="Roboto"/>
              <a:ea typeface="Roboto"/>
              <a:cs typeface="Roboto"/>
              <a:sym typeface="Roboto"/>
            </a:endParaRPr>
          </a:p>
        </p:txBody>
      </p:sp>
      <p:sp>
        <p:nvSpPr>
          <p:cNvPr id="554" name="Google Shape;554;p85"/>
          <p:cNvSpPr txBox="1"/>
          <p:nvPr/>
        </p:nvSpPr>
        <p:spPr>
          <a:xfrm>
            <a:off x="2807700" y="628775"/>
            <a:ext cx="3828600" cy="28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200">
                <a:solidFill>
                  <a:srgbClr val="3C78D8"/>
                </a:solidFill>
                <a:latin typeface="Proxima Nova"/>
                <a:ea typeface="Proxima Nova"/>
                <a:cs typeface="Proxima Nova"/>
                <a:sym typeface="Proxima Nova"/>
              </a:rPr>
              <a:t>Agua Salada </a:t>
            </a:r>
            <a:endParaRPr b="1" sz="4200">
              <a:solidFill>
                <a:srgbClr val="3C78D8"/>
              </a:solidFill>
              <a:latin typeface="Proxima Nova"/>
              <a:ea typeface="Proxima Nova"/>
              <a:cs typeface="Proxima Nova"/>
              <a:sym typeface="Proxima Nova"/>
            </a:endParaRPr>
          </a:p>
          <a:p>
            <a:pPr indent="0" lvl="0" marL="0" rtl="0" algn="l">
              <a:spcBef>
                <a:spcPts val="0"/>
              </a:spcBef>
              <a:spcAft>
                <a:spcPts val="0"/>
              </a:spcAft>
              <a:buNone/>
            </a:pPr>
            <a:r>
              <a:t/>
            </a:r>
            <a:endParaRPr b="1" sz="4200">
              <a:solidFill>
                <a:srgbClr val="E06666"/>
              </a:solidFill>
              <a:latin typeface="Proxima Nova"/>
              <a:ea typeface="Proxima Nova"/>
              <a:cs typeface="Proxima Nova"/>
              <a:sym typeface="Proxima Nova"/>
            </a:endParaRPr>
          </a:p>
          <a:p>
            <a:pPr indent="0" lvl="0" marL="0" rtl="0" algn="l">
              <a:spcBef>
                <a:spcPts val="0"/>
              </a:spcBef>
              <a:spcAft>
                <a:spcPts val="0"/>
              </a:spcAft>
              <a:buNone/>
            </a:pPr>
            <a:r>
              <a:rPr b="1" lang="es" sz="4200">
                <a:solidFill>
                  <a:srgbClr val="E06666"/>
                </a:solidFill>
                <a:latin typeface="Proxima Nova"/>
                <a:ea typeface="Proxima Nova"/>
                <a:cs typeface="Proxima Nova"/>
                <a:sym typeface="Proxima Nova"/>
              </a:rPr>
              <a:t> Agua Dulce</a:t>
            </a:r>
            <a:endParaRPr b="1" sz="4200">
              <a:solidFill>
                <a:srgbClr val="E06666"/>
              </a:solidFill>
              <a:latin typeface="Proxima Nova"/>
              <a:ea typeface="Proxima Nova"/>
              <a:cs typeface="Proxima Nova"/>
              <a:sym typeface="Proxima Nova"/>
            </a:endParaRPr>
          </a:p>
          <a:p>
            <a:pPr indent="0" lvl="0" marL="0" rtl="0" algn="l">
              <a:spcBef>
                <a:spcPts val="0"/>
              </a:spcBef>
              <a:spcAft>
                <a:spcPts val="0"/>
              </a:spcAft>
              <a:buNone/>
            </a:pPr>
            <a:r>
              <a:t/>
            </a:r>
            <a:endParaRPr b="1" sz="4200">
              <a:solidFill>
                <a:srgbClr val="E06666"/>
              </a:solidFill>
              <a:latin typeface="Proxima Nova"/>
              <a:ea typeface="Proxima Nova"/>
              <a:cs typeface="Proxima Nova"/>
              <a:sym typeface="Proxima Nova"/>
            </a:endParaRPr>
          </a:p>
          <a:p>
            <a:pPr indent="0" lvl="0" marL="0" rtl="0" algn="l">
              <a:spcBef>
                <a:spcPts val="0"/>
              </a:spcBef>
              <a:spcAft>
                <a:spcPts val="0"/>
              </a:spcAft>
              <a:buNone/>
            </a:pPr>
            <a:r>
              <a:rPr b="1" lang="es" sz="4200">
                <a:solidFill>
                  <a:srgbClr val="63D297"/>
                </a:solidFill>
                <a:latin typeface="Proxima Nova"/>
                <a:ea typeface="Proxima Nova"/>
                <a:cs typeface="Proxima Nova"/>
                <a:sym typeface="Proxima Nova"/>
              </a:rPr>
              <a:t>    Salobre</a:t>
            </a:r>
            <a:endParaRPr sz="18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41"/>
          <p:cNvSpPr txBox="1"/>
          <p:nvPr>
            <p:ph type="ctrTitle"/>
          </p:nvPr>
        </p:nvSpPr>
        <p:spPr>
          <a:xfrm flipH="1" rot="10800000">
            <a:off x="-1550175" y="309675"/>
            <a:ext cx="1157400" cy="17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200"/>
          </a:p>
        </p:txBody>
      </p:sp>
      <p:sp>
        <p:nvSpPr>
          <p:cNvPr id="214" name="Google Shape;214;p41"/>
          <p:cNvSpPr txBox="1"/>
          <p:nvPr/>
        </p:nvSpPr>
        <p:spPr>
          <a:xfrm>
            <a:off x="940625" y="1393025"/>
            <a:ext cx="7155600" cy="329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None/>
            </a:pPr>
            <a:r>
              <a:rPr lang="es" sz="1500">
                <a:solidFill>
                  <a:schemeClr val="lt1"/>
                </a:solidFill>
                <a:latin typeface="Roboto"/>
                <a:ea typeface="Roboto"/>
                <a:cs typeface="Roboto"/>
                <a:sym typeface="Roboto"/>
              </a:rPr>
              <a:t>El estudio se basa en los datos obtenidos sobre mamíferos con el intento de extraer conclusiones definitivas sobre diversas características de los mismos y de contrastar la información relacionada con ellos.</a:t>
            </a:r>
            <a:endParaRPr sz="1500">
              <a:solidFill>
                <a:schemeClr val="lt1"/>
              </a:solidFill>
              <a:latin typeface="Roboto"/>
              <a:ea typeface="Roboto"/>
              <a:cs typeface="Roboto"/>
              <a:sym typeface="Roboto"/>
            </a:endParaRPr>
          </a:p>
          <a:p>
            <a:pPr indent="0" lvl="0" marL="0" rtl="0" algn="just">
              <a:lnSpc>
                <a:spcPct val="115000"/>
              </a:lnSpc>
              <a:spcBef>
                <a:spcPts val="1500"/>
              </a:spcBef>
              <a:spcAft>
                <a:spcPts val="0"/>
              </a:spcAft>
              <a:buNone/>
            </a:pPr>
            <a:r>
              <a:rPr lang="es" sz="1500">
                <a:solidFill>
                  <a:schemeClr val="lt1"/>
                </a:solidFill>
                <a:latin typeface="Roboto"/>
                <a:ea typeface="Roboto"/>
                <a:cs typeface="Roboto"/>
                <a:sym typeface="Roboto"/>
              </a:rPr>
              <a:t>Los datos observados incluyen información sobre 790 especies de mamíferos, abarcando diversas características como el origen genético, peso, orden taxonómico, localizaciones, amenazas, entre otras.</a:t>
            </a:r>
            <a:endParaRPr sz="1500">
              <a:solidFill>
                <a:schemeClr val="lt1"/>
              </a:solidFill>
              <a:latin typeface="Roboto"/>
              <a:ea typeface="Roboto"/>
              <a:cs typeface="Roboto"/>
              <a:sym typeface="Roboto"/>
            </a:endParaRPr>
          </a:p>
          <a:p>
            <a:pPr indent="0" lvl="0" marL="0" rtl="0" algn="l">
              <a:spcBef>
                <a:spcPts val="0"/>
              </a:spcBef>
              <a:spcAft>
                <a:spcPts val="0"/>
              </a:spcAft>
              <a:buNone/>
            </a:pPr>
            <a:r>
              <a:t/>
            </a:r>
            <a:endParaRPr b="1" sz="1900">
              <a:solidFill>
                <a:schemeClr val="l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nvSpPr>
        <p:spPr>
          <a:xfrm>
            <a:off x="360950" y="801400"/>
            <a:ext cx="4119900" cy="3997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i="1" lang="es" sz="3100">
                <a:solidFill>
                  <a:schemeClr val="lt1"/>
                </a:solidFill>
                <a:latin typeface="Roboto"/>
                <a:ea typeface="Roboto"/>
                <a:cs typeface="Roboto"/>
                <a:sym typeface="Roboto"/>
              </a:rPr>
              <a:t>PESO VS LONGITUD</a:t>
            </a:r>
            <a:r>
              <a:rPr i="1" lang="es" sz="3100">
                <a:solidFill>
                  <a:schemeClr val="lt1"/>
                </a:solidFill>
                <a:latin typeface="Roboto"/>
                <a:ea typeface="Roboto"/>
                <a:cs typeface="Roboto"/>
                <a:sym typeface="Roboto"/>
              </a:rPr>
              <a:t>:</a:t>
            </a:r>
            <a:endParaRPr i="1" sz="3100">
              <a:solidFill>
                <a:schemeClr val="lt1"/>
              </a:solidFill>
              <a:latin typeface="Roboto"/>
              <a:ea typeface="Roboto"/>
              <a:cs typeface="Roboto"/>
              <a:sym typeface="Roboto"/>
            </a:endParaRPr>
          </a:p>
          <a:p>
            <a:pPr indent="0" lvl="0" marL="0" rtl="0" algn="just">
              <a:spcBef>
                <a:spcPts val="0"/>
              </a:spcBef>
              <a:spcAft>
                <a:spcPts val="0"/>
              </a:spcAft>
              <a:buNone/>
            </a:pPr>
            <a:r>
              <a:t/>
            </a:r>
            <a:endParaRPr i="1" sz="3100">
              <a:solidFill>
                <a:schemeClr val="lt1"/>
              </a:solidFill>
              <a:latin typeface="Roboto"/>
              <a:ea typeface="Roboto"/>
              <a:cs typeface="Roboto"/>
              <a:sym typeface="Roboto"/>
            </a:endParaRPr>
          </a:p>
          <a:p>
            <a:pPr indent="0" lvl="0" marL="0" rtl="0" algn="just">
              <a:spcBef>
                <a:spcPts val="0"/>
              </a:spcBef>
              <a:spcAft>
                <a:spcPts val="0"/>
              </a:spcAft>
              <a:buNone/>
            </a:pPr>
            <a:r>
              <a:t/>
            </a:r>
            <a:endParaRPr i="1" sz="3100">
              <a:solidFill>
                <a:schemeClr val="lt1"/>
              </a:solidFill>
              <a:latin typeface="Roboto"/>
              <a:ea typeface="Roboto"/>
              <a:cs typeface="Roboto"/>
              <a:sym typeface="Roboto"/>
            </a:endParaRPr>
          </a:p>
          <a:p>
            <a:pPr indent="-330200" lvl="0" marL="457200" rtl="0" algn="l">
              <a:lnSpc>
                <a:spcPct val="115000"/>
              </a:lnSpc>
              <a:spcBef>
                <a:spcPts val="1500"/>
              </a:spcBef>
              <a:spcAft>
                <a:spcPts val="0"/>
              </a:spcAft>
              <a:buClr>
                <a:schemeClr val="lt1"/>
              </a:buClr>
              <a:buSzPts val="1600"/>
              <a:buFont typeface="Roboto"/>
              <a:buChar char="●"/>
            </a:pPr>
            <a:r>
              <a:rPr lang="es" sz="1600">
                <a:solidFill>
                  <a:schemeClr val="lt1"/>
                </a:solidFill>
                <a:latin typeface="Roboto"/>
                <a:ea typeface="Roboto"/>
                <a:cs typeface="Roboto"/>
                <a:sym typeface="Roboto"/>
              </a:rPr>
              <a:t>Amplia variabilidad en peso y altura</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s" sz="1600">
                <a:solidFill>
                  <a:schemeClr val="lt1"/>
                </a:solidFill>
                <a:latin typeface="Roboto"/>
                <a:ea typeface="Roboto"/>
                <a:cs typeface="Roboto"/>
                <a:sym typeface="Roboto"/>
              </a:rPr>
              <a:t>Desde pequeñas hasta notoriamente grandes</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s" sz="1600">
                <a:solidFill>
                  <a:schemeClr val="lt1"/>
                </a:solidFill>
                <a:latin typeface="Roboto"/>
                <a:ea typeface="Roboto"/>
                <a:cs typeface="Roboto"/>
                <a:sym typeface="Roboto"/>
              </a:rPr>
              <a:t>Diversidad notable en especies acuáticas</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s" sz="1600">
                <a:solidFill>
                  <a:schemeClr val="lt1"/>
                </a:solidFill>
                <a:latin typeface="Roboto"/>
                <a:ea typeface="Roboto"/>
                <a:cs typeface="Roboto"/>
                <a:sym typeface="Roboto"/>
              </a:rPr>
              <a:t>Adaptaciones específicas a entornos y modos de vida.</a:t>
            </a:r>
            <a:endParaRPr sz="17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s" sz="1700">
                <a:solidFill>
                  <a:schemeClr val="lt1"/>
                </a:solidFill>
                <a:latin typeface="Roboto"/>
                <a:ea typeface="Roboto"/>
                <a:cs typeface="Roboto"/>
                <a:sym typeface="Roboto"/>
              </a:rPr>
              <a:t>Gran diversidad y cantidad de especies en la clase </a:t>
            </a:r>
            <a:r>
              <a:rPr lang="es" sz="1650">
                <a:solidFill>
                  <a:schemeClr val="lt1"/>
                </a:solidFill>
                <a:latin typeface="Roboto"/>
                <a:ea typeface="Roboto"/>
                <a:cs typeface="Roboto"/>
                <a:sym typeface="Roboto"/>
              </a:rPr>
              <a:t>Actinopterygii y Chondrichthyes</a:t>
            </a:r>
            <a:endParaRPr sz="1650">
              <a:solidFill>
                <a:schemeClr val="lt1"/>
              </a:solidFill>
              <a:latin typeface="Roboto"/>
              <a:ea typeface="Roboto"/>
              <a:cs typeface="Roboto"/>
              <a:sym typeface="Roboto"/>
            </a:endParaRPr>
          </a:p>
          <a:p>
            <a:pPr indent="0" lvl="0" marL="0" rtl="0" algn="l">
              <a:lnSpc>
                <a:spcPct val="115000"/>
              </a:lnSpc>
              <a:spcBef>
                <a:spcPts val="1500"/>
              </a:spcBef>
              <a:spcAft>
                <a:spcPts val="1500"/>
              </a:spcAft>
              <a:buNone/>
            </a:pPr>
            <a:r>
              <a:t/>
            </a:r>
            <a:endParaRPr sz="1800">
              <a:solidFill>
                <a:schemeClr val="lt1"/>
              </a:solidFill>
              <a:latin typeface="Roboto"/>
              <a:ea typeface="Roboto"/>
              <a:cs typeface="Roboto"/>
              <a:sym typeface="Roboto"/>
            </a:endParaRPr>
          </a:p>
        </p:txBody>
      </p:sp>
      <p:pic>
        <p:nvPicPr>
          <p:cNvPr id="560" name="Google Shape;560;p86"/>
          <p:cNvPicPr preferRelativeResize="0"/>
          <p:nvPr/>
        </p:nvPicPr>
        <p:blipFill>
          <a:blip r:embed="rId3">
            <a:alphaModFix/>
          </a:blip>
          <a:stretch>
            <a:fillRect/>
          </a:stretch>
        </p:blipFill>
        <p:spPr>
          <a:xfrm>
            <a:off x="4572000" y="344300"/>
            <a:ext cx="4377025" cy="445490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7"/>
          <p:cNvSpPr/>
          <p:nvPr/>
        </p:nvSpPr>
        <p:spPr>
          <a:xfrm>
            <a:off x="-855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87"/>
          <p:cNvPicPr preferRelativeResize="0"/>
          <p:nvPr/>
        </p:nvPicPr>
        <p:blipFill rotWithShape="1">
          <a:blip r:embed="rId3">
            <a:alphaModFix/>
          </a:blip>
          <a:srcRect b="0" l="16689" r="16683" t="0"/>
          <a:stretch/>
        </p:blipFill>
        <p:spPr>
          <a:xfrm>
            <a:off x="311700" y="220095"/>
            <a:ext cx="1644300" cy="1644300"/>
          </a:xfrm>
          <a:prstGeom prst="ellipse">
            <a:avLst/>
          </a:prstGeom>
          <a:noFill/>
          <a:ln>
            <a:noFill/>
          </a:ln>
        </p:spPr>
      </p:pic>
      <p:sp>
        <p:nvSpPr>
          <p:cNvPr id="567" name="Google Shape;567;p87"/>
          <p:cNvSpPr txBox="1"/>
          <p:nvPr>
            <p:ph idx="4294967295" type="title"/>
          </p:nvPr>
        </p:nvSpPr>
        <p:spPr>
          <a:xfrm>
            <a:off x="311700" y="220100"/>
            <a:ext cx="85206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s"/>
              <a:t>ESPECIES PESADAS</a:t>
            </a:r>
            <a:endParaRPr i="1" sz="1600"/>
          </a:p>
        </p:txBody>
      </p:sp>
      <p:pic>
        <p:nvPicPr>
          <p:cNvPr id="568" name="Google Shape;568;p87"/>
          <p:cNvPicPr preferRelativeResize="0"/>
          <p:nvPr/>
        </p:nvPicPr>
        <p:blipFill rotWithShape="1">
          <a:blip r:embed="rId4">
            <a:alphaModFix/>
          </a:blip>
          <a:srcRect b="0" l="12489" r="12497" t="0"/>
          <a:stretch/>
        </p:blipFill>
        <p:spPr>
          <a:xfrm>
            <a:off x="2638668" y="1363170"/>
            <a:ext cx="1644300" cy="1644000"/>
          </a:xfrm>
          <a:prstGeom prst="ellipse">
            <a:avLst/>
          </a:prstGeom>
          <a:noFill/>
          <a:ln>
            <a:noFill/>
          </a:ln>
        </p:spPr>
      </p:pic>
      <p:pic>
        <p:nvPicPr>
          <p:cNvPr id="569" name="Google Shape;569;p87"/>
          <p:cNvPicPr preferRelativeResize="0"/>
          <p:nvPr/>
        </p:nvPicPr>
        <p:blipFill rotWithShape="1">
          <a:blip r:embed="rId5">
            <a:alphaModFix/>
          </a:blip>
          <a:srcRect b="2516" l="0" r="0" t="2516"/>
          <a:stretch/>
        </p:blipFill>
        <p:spPr>
          <a:xfrm>
            <a:off x="4856629" y="1363008"/>
            <a:ext cx="1644300" cy="1644300"/>
          </a:xfrm>
          <a:prstGeom prst="ellipse">
            <a:avLst/>
          </a:prstGeom>
          <a:noFill/>
          <a:ln>
            <a:noFill/>
          </a:ln>
        </p:spPr>
      </p:pic>
      <p:sp>
        <p:nvSpPr>
          <p:cNvPr id="570" name="Google Shape;570;p87"/>
          <p:cNvSpPr txBox="1"/>
          <p:nvPr>
            <p:ph idx="4294967295" type="title"/>
          </p:nvPr>
        </p:nvSpPr>
        <p:spPr>
          <a:xfrm>
            <a:off x="2449668" y="332344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100">
                <a:solidFill>
                  <a:schemeClr val="dk1"/>
                </a:solidFill>
              </a:rPr>
              <a:t>Colossal Squid</a:t>
            </a:r>
            <a:endParaRPr sz="2700">
              <a:solidFill>
                <a:schemeClr val="dk1"/>
              </a:solidFill>
            </a:endParaRPr>
          </a:p>
        </p:txBody>
      </p:sp>
      <p:sp>
        <p:nvSpPr>
          <p:cNvPr id="571" name="Google Shape;571;p87"/>
          <p:cNvSpPr txBox="1"/>
          <p:nvPr>
            <p:ph idx="4294967295" type="title"/>
          </p:nvPr>
        </p:nvSpPr>
        <p:spPr>
          <a:xfrm>
            <a:off x="4667629" y="332344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Megamouth Shark</a:t>
            </a:r>
            <a:endParaRPr sz="2400">
              <a:solidFill>
                <a:schemeClr val="dk1"/>
              </a:solidFill>
            </a:endParaRPr>
          </a:p>
        </p:txBody>
      </p:sp>
      <p:pic>
        <p:nvPicPr>
          <p:cNvPr id="572" name="Google Shape;572;p87"/>
          <p:cNvPicPr preferRelativeResize="0"/>
          <p:nvPr/>
        </p:nvPicPr>
        <p:blipFill rotWithShape="1">
          <a:blip r:embed="rId6">
            <a:alphaModFix/>
          </a:blip>
          <a:srcRect b="0" l="25782" r="0" t="0"/>
          <a:stretch/>
        </p:blipFill>
        <p:spPr>
          <a:xfrm>
            <a:off x="7187990" y="330620"/>
            <a:ext cx="1644300" cy="1644300"/>
          </a:xfrm>
          <a:prstGeom prst="ellipse">
            <a:avLst/>
          </a:prstGeom>
          <a:noFill/>
          <a:ln>
            <a:noFill/>
          </a:ln>
        </p:spPr>
      </p:pic>
      <p:pic>
        <p:nvPicPr>
          <p:cNvPr id="573" name="Google Shape;573;p87"/>
          <p:cNvPicPr preferRelativeResize="0"/>
          <p:nvPr/>
        </p:nvPicPr>
        <p:blipFill rotWithShape="1">
          <a:blip r:embed="rId7">
            <a:alphaModFix/>
          </a:blip>
          <a:srcRect b="0" l="16636" r="16629" t="0"/>
          <a:stretch/>
        </p:blipFill>
        <p:spPr>
          <a:xfrm>
            <a:off x="311700" y="2571745"/>
            <a:ext cx="1644300" cy="1644300"/>
          </a:xfrm>
          <a:prstGeom prst="ellipse">
            <a:avLst/>
          </a:prstGeom>
          <a:noFill/>
          <a:ln>
            <a:noFill/>
          </a:ln>
        </p:spPr>
      </p:pic>
      <p:sp>
        <p:nvSpPr>
          <p:cNvPr id="574" name="Google Shape;574;p87"/>
          <p:cNvSpPr txBox="1"/>
          <p:nvPr>
            <p:ph idx="4294967295" type="title"/>
          </p:nvPr>
        </p:nvSpPr>
        <p:spPr>
          <a:xfrm>
            <a:off x="122700" y="1895795"/>
            <a:ext cx="20223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900"/>
              <a:t>Beluga Sturgeon</a:t>
            </a:r>
            <a:endParaRPr sz="2500"/>
          </a:p>
        </p:txBody>
      </p:sp>
      <p:sp>
        <p:nvSpPr>
          <p:cNvPr id="575" name="Google Shape;575;p87"/>
          <p:cNvSpPr txBox="1"/>
          <p:nvPr>
            <p:ph idx="4294967295" type="title"/>
          </p:nvPr>
        </p:nvSpPr>
        <p:spPr>
          <a:xfrm>
            <a:off x="7074565" y="1974920"/>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t>SHARK</a:t>
            </a:r>
            <a:endParaRPr sz="1800"/>
          </a:p>
        </p:txBody>
      </p:sp>
      <p:sp>
        <p:nvSpPr>
          <p:cNvPr id="576" name="Google Shape;576;p87"/>
          <p:cNvSpPr txBox="1"/>
          <p:nvPr>
            <p:ph idx="4294967295" type="title"/>
          </p:nvPr>
        </p:nvSpPr>
        <p:spPr>
          <a:xfrm>
            <a:off x="210793" y="430319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Greenland Shark</a:t>
            </a:r>
            <a:endParaRPr sz="2400">
              <a:solidFill>
                <a:schemeClr val="dk1"/>
              </a:solidFill>
            </a:endParaRPr>
          </a:p>
        </p:txBody>
      </p:sp>
      <p:pic>
        <p:nvPicPr>
          <p:cNvPr id="577" name="Google Shape;577;p87"/>
          <p:cNvPicPr preferRelativeResize="0"/>
          <p:nvPr/>
        </p:nvPicPr>
        <p:blipFill rotWithShape="1">
          <a:blip r:embed="rId8">
            <a:alphaModFix/>
          </a:blip>
          <a:srcRect b="0" l="16647" r="16654" t="0"/>
          <a:stretch/>
        </p:blipFill>
        <p:spPr>
          <a:xfrm>
            <a:off x="7263579" y="2571758"/>
            <a:ext cx="1644300" cy="1644300"/>
          </a:xfrm>
          <a:prstGeom prst="ellipse">
            <a:avLst/>
          </a:prstGeom>
          <a:noFill/>
          <a:ln>
            <a:noFill/>
          </a:ln>
        </p:spPr>
      </p:pic>
      <p:sp>
        <p:nvSpPr>
          <p:cNvPr id="578" name="Google Shape;578;p87"/>
          <p:cNvSpPr txBox="1"/>
          <p:nvPr>
            <p:ph idx="4294967295" type="title"/>
          </p:nvPr>
        </p:nvSpPr>
        <p:spPr>
          <a:xfrm>
            <a:off x="6976776" y="4303200"/>
            <a:ext cx="22179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100">
                <a:solidFill>
                  <a:schemeClr val="dk1"/>
                </a:solidFill>
              </a:rPr>
              <a:t>Sawfish</a:t>
            </a:r>
            <a:endParaRPr sz="2700">
              <a:solidFill>
                <a:schemeClr val="dk1"/>
              </a:solidFill>
            </a:endParaRPr>
          </a:p>
        </p:txBody>
      </p:sp>
      <p:sp>
        <p:nvSpPr>
          <p:cNvPr id="579" name="Google Shape;579;p87"/>
          <p:cNvSpPr txBox="1"/>
          <p:nvPr>
            <p:ph idx="4294967295" type="title"/>
          </p:nvPr>
        </p:nvSpPr>
        <p:spPr>
          <a:xfrm>
            <a:off x="2638675" y="4218425"/>
            <a:ext cx="40512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400"/>
              </a:spcAft>
              <a:buNone/>
            </a:pPr>
            <a:r>
              <a:rPr lang="es">
                <a:solidFill>
                  <a:schemeClr val="dk1"/>
                </a:solidFill>
              </a:rPr>
              <a:t>ESPECIES GRANDES</a:t>
            </a:r>
            <a:endParaRPr i="1" sz="16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pic>
        <p:nvPicPr>
          <p:cNvPr id="584" name="Google Shape;584;p88"/>
          <p:cNvPicPr preferRelativeResize="0"/>
          <p:nvPr/>
        </p:nvPicPr>
        <p:blipFill rotWithShape="1">
          <a:blip r:embed="rId3">
            <a:alphaModFix/>
          </a:blip>
          <a:srcRect b="0" l="0" r="31422" t="0"/>
          <a:stretch/>
        </p:blipFill>
        <p:spPr>
          <a:xfrm>
            <a:off x="152400" y="152400"/>
            <a:ext cx="5219899" cy="4838701"/>
          </a:xfrm>
          <a:prstGeom prst="rect">
            <a:avLst/>
          </a:prstGeom>
          <a:noFill/>
          <a:ln>
            <a:noFill/>
          </a:ln>
        </p:spPr>
      </p:pic>
      <p:pic>
        <p:nvPicPr>
          <p:cNvPr id="585" name="Google Shape;585;p88"/>
          <p:cNvPicPr preferRelativeResize="0"/>
          <p:nvPr/>
        </p:nvPicPr>
        <p:blipFill rotWithShape="1">
          <a:blip r:embed="rId3">
            <a:alphaModFix/>
          </a:blip>
          <a:srcRect b="57063" l="74974" r="0" t="4692"/>
          <a:stretch/>
        </p:blipFill>
        <p:spPr>
          <a:xfrm>
            <a:off x="2696250" y="675325"/>
            <a:ext cx="2358574" cy="2291275"/>
          </a:xfrm>
          <a:prstGeom prst="rect">
            <a:avLst/>
          </a:prstGeom>
          <a:noFill/>
          <a:ln>
            <a:noFill/>
          </a:ln>
        </p:spPr>
      </p:pic>
      <p:sp>
        <p:nvSpPr>
          <p:cNvPr id="586" name="Google Shape;586;p88"/>
          <p:cNvSpPr txBox="1"/>
          <p:nvPr/>
        </p:nvSpPr>
        <p:spPr>
          <a:xfrm>
            <a:off x="5583975" y="467025"/>
            <a:ext cx="3310800" cy="4441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i="1" lang="es" sz="1800">
                <a:solidFill>
                  <a:schemeClr val="dk1"/>
                </a:solidFill>
                <a:latin typeface="Roboto"/>
                <a:ea typeface="Roboto"/>
                <a:cs typeface="Roboto"/>
                <a:sym typeface="Roboto"/>
              </a:rPr>
              <a:t>Comportamiento Grupal por Hábitats</a:t>
            </a:r>
            <a:r>
              <a:rPr i="1" lang="es" sz="1800">
                <a:solidFill>
                  <a:schemeClr val="dk1"/>
                </a:solidFill>
                <a:latin typeface="Roboto"/>
                <a:ea typeface="Roboto"/>
                <a:cs typeface="Roboto"/>
                <a:sym typeface="Roboto"/>
              </a:rPr>
              <a:t>:</a:t>
            </a:r>
            <a:endParaRPr i="1" sz="18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i="1" sz="1600">
              <a:solidFill>
                <a:schemeClr val="dk1"/>
              </a:solidFill>
              <a:latin typeface="Roboto"/>
              <a:ea typeface="Roboto"/>
              <a:cs typeface="Roboto"/>
              <a:sym typeface="Roboto"/>
            </a:endParaRPr>
          </a:p>
          <a:p>
            <a:pPr indent="-317500" lvl="0" marL="457200" rtl="0" algn="l">
              <a:lnSpc>
                <a:spcPct val="115000"/>
              </a:lnSpc>
              <a:spcBef>
                <a:spcPts val="1500"/>
              </a:spcBef>
              <a:spcAft>
                <a:spcPts val="0"/>
              </a:spcAft>
              <a:buClr>
                <a:schemeClr val="dk1"/>
              </a:buClr>
              <a:buSzPts val="1400"/>
              <a:buFont typeface="Roboto"/>
              <a:buChar char="●"/>
            </a:pPr>
            <a:r>
              <a:rPr lang="es">
                <a:solidFill>
                  <a:schemeClr val="dk1"/>
                </a:solidFill>
                <a:latin typeface="Roboto"/>
                <a:ea typeface="Roboto"/>
                <a:cs typeface="Roboto"/>
                <a:sym typeface="Roboto"/>
              </a:rPr>
              <a:t>"Solitario" predominante en entornos marinos, "Escuela" en agua dulce.</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s">
                <a:solidFill>
                  <a:schemeClr val="dk1"/>
                </a:solidFill>
                <a:latin typeface="Roboto"/>
                <a:ea typeface="Roboto"/>
                <a:cs typeface="Roboto"/>
                <a:sym typeface="Roboto"/>
              </a:rPr>
              <a:t>Comportamientos menos comunes indican especialización adaptativa.</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s">
                <a:solidFill>
                  <a:schemeClr val="dk1"/>
                </a:solidFill>
                <a:latin typeface="Roboto"/>
                <a:ea typeface="Roboto"/>
                <a:cs typeface="Roboto"/>
                <a:sym typeface="Roboto"/>
              </a:rPr>
              <a:t>Variabilidad en distribución de comportamientos sugiere adaptaciones a condiciones ambientales.</a:t>
            </a:r>
            <a:endParaRPr sz="1600">
              <a:solidFill>
                <a:schemeClr val="dk1"/>
              </a:solidFill>
              <a:latin typeface="Roboto"/>
              <a:ea typeface="Roboto"/>
              <a:cs typeface="Roboto"/>
              <a:sym typeface="Roboto"/>
            </a:endParaRPr>
          </a:p>
          <a:p>
            <a:pPr indent="0" lvl="0" marL="0" rtl="0" algn="just">
              <a:lnSpc>
                <a:spcPct val="115000"/>
              </a:lnSpc>
              <a:spcBef>
                <a:spcPts val="1500"/>
              </a:spcBef>
              <a:spcAft>
                <a:spcPts val="16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9"/>
          <p:cNvPicPr preferRelativeResize="0"/>
          <p:nvPr/>
        </p:nvPicPr>
        <p:blipFill rotWithShape="1">
          <a:blip r:embed="rId3">
            <a:alphaModFix/>
          </a:blip>
          <a:srcRect b="0" l="0" r="0" t="6375"/>
          <a:stretch/>
        </p:blipFill>
        <p:spPr>
          <a:xfrm>
            <a:off x="64450" y="149288"/>
            <a:ext cx="3842349" cy="3756375"/>
          </a:xfrm>
          <a:prstGeom prst="rect">
            <a:avLst/>
          </a:prstGeom>
          <a:noFill/>
          <a:ln>
            <a:noFill/>
          </a:ln>
        </p:spPr>
      </p:pic>
      <p:sp>
        <p:nvSpPr>
          <p:cNvPr id="592" name="Google Shape;592;p89"/>
          <p:cNvSpPr txBox="1"/>
          <p:nvPr/>
        </p:nvSpPr>
        <p:spPr>
          <a:xfrm>
            <a:off x="64450" y="4107350"/>
            <a:ext cx="36588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400">
                <a:solidFill>
                  <a:schemeClr val="lt1"/>
                </a:solidFill>
                <a:latin typeface="Roboto"/>
                <a:ea typeface="Roboto"/>
                <a:cs typeface="Roboto"/>
                <a:sym typeface="Roboto"/>
              </a:rPr>
              <a:t>Hydrozoas</a:t>
            </a:r>
            <a:endParaRPr i="1" sz="3400">
              <a:solidFill>
                <a:schemeClr val="lt1"/>
              </a:solidFill>
              <a:latin typeface="Roboto"/>
              <a:ea typeface="Roboto"/>
              <a:cs typeface="Roboto"/>
              <a:sym typeface="Roboto"/>
            </a:endParaRPr>
          </a:p>
        </p:txBody>
      </p:sp>
      <p:pic>
        <p:nvPicPr>
          <p:cNvPr id="593" name="Google Shape;593;p89"/>
          <p:cNvPicPr preferRelativeResize="0"/>
          <p:nvPr/>
        </p:nvPicPr>
        <p:blipFill>
          <a:blip r:embed="rId4">
            <a:alphaModFix/>
          </a:blip>
          <a:stretch>
            <a:fillRect/>
          </a:stretch>
        </p:blipFill>
        <p:spPr>
          <a:xfrm>
            <a:off x="5204950" y="1224500"/>
            <a:ext cx="3842351" cy="3811409"/>
          </a:xfrm>
          <a:prstGeom prst="rect">
            <a:avLst/>
          </a:prstGeom>
          <a:noFill/>
          <a:ln>
            <a:noFill/>
          </a:ln>
        </p:spPr>
      </p:pic>
      <p:sp>
        <p:nvSpPr>
          <p:cNvPr id="594" name="Google Shape;594;p89"/>
          <p:cNvSpPr txBox="1"/>
          <p:nvPr/>
        </p:nvSpPr>
        <p:spPr>
          <a:xfrm>
            <a:off x="5204950" y="149300"/>
            <a:ext cx="36588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400">
                <a:solidFill>
                  <a:schemeClr val="lt1"/>
                </a:solidFill>
                <a:latin typeface="Roboto"/>
                <a:ea typeface="Roboto"/>
                <a:cs typeface="Roboto"/>
                <a:sym typeface="Roboto"/>
              </a:rPr>
              <a:t>Gastropoda</a:t>
            </a:r>
            <a:endParaRPr i="1" sz="3400">
              <a:solidFill>
                <a:schemeClr val="lt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0"/>
          <p:cNvSpPr txBox="1"/>
          <p:nvPr/>
        </p:nvSpPr>
        <p:spPr>
          <a:xfrm>
            <a:off x="193750" y="715388"/>
            <a:ext cx="4119900" cy="3997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i="1" sz="8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t/>
            </a:r>
            <a:endParaRPr i="1" sz="8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Diversidad de colores refleja variadas estrategias de supervivencia y reproducción.</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Coloración es clave para adaptación al entorno y evasión de depredadores.</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Puede implicar camuflaje o señales de advertencia ante amenazas.</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Vinculada a mimetismo y selección de pareja, influyendo en aptitud reproductiva y salud poblacional.</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Contribuye a diferenciación de especies y evita competencia por recursos esenciales.</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Destaca la relevancia de la coloración en ecología y comportamiento marino.</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0"/>
              </a:spcAft>
              <a:buNone/>
            </a:pPr>
            <a:r>
              <a:rPr i="1" lang="es" sz="1100">
                <a:solidFill>
                  <a:srgbClr val="FAFAFA"/>
                </a:solidFill>
                <a:latin typeface="Roboto"/>
                <a:ea typeface="Roboto"/>
                <a:cs typeface="Roboto"/>
                <a:sym typeface="Roboto"/>
              </a:rPr>
              <a:t>- Resalta la riqueza de adaptaciones para la supervivencia en diversos entornos acuáticos.</a:t>
            </a:r>
            <a:endParaRPr i="1" sz="1100">
              <a:solidFill>
                <a:srgbClr val="FAFAFA"/>
              </a:solidFill>
              <a:latin typeface="Roboto"/>
              <a:ea typeface="Roboto"/>
              <a:cs typeface="Roboto"/>
              <a:sym typeface="Roboto"/>
            </a:endParaRPr>
          </a:p>
          <a:p>
            <a:pPr indent="0" lvl="0" marL="0" rtl="0" algn="just">
              <a:lnSpc>
                <a:spcPct val="115000"/>
              </a:lnSpc>
              <a:spcBef>
                <a:spcPts val="1600"/>
              </a:spcBef>
              <a:spcAft>
                <a:spcPts val="1600"/>
              </a:spcAft>
              <a:buNone/>
            </a:pPr>
            <a:r>
              <a:t/>
            </a:r>
            <a:endParaRPr i="1" sz="800">
              <a:solidFill>
                <a:srgbClr val="FAFAFA"/>
              </a:solidFill>
              <a:latin typeface="Roboto"/>
              <a:ea typeface="Roboto"/>
              <a:cs typeface="Roboto"/>
              <a:sym typeface="Roboto"/>
            </a:endParaRPr>
          </a:p>
        </p:txBody>
      </p:sp>
      <p:pic>
        <p:nvPicPr>
          <p:cNvPr id="600" name="Google Shape;600;p90"/>
          <p:cNvPicPr preferRelativeResize="0"/>
          <p:nvPr/>
        </p:nvPicPr>
        <p:blipFill>
          <a:blip r:embed="rId3">
            <a:alphaModFix/>
          </a:blip>
          <a:stretch>
            <a:fillRect/>
          </a:stretch>
        </p:blipFill>
        <p:spPr>
          <a:xfrm>
            <a:off x="4450925" y="636200"/>
            <a:ext cx="4540675" cy="4156182"/>
          </a:xfrm>
          <a:prstGeom prst="rect">
            <a:avLst/>
          </a:prstGeom>
          <a:noFill/>
          <a:ln>
            <a:noFill/>
          </a:ln>
        </p:spPr>
      </p:pic>
      <p:sp>
        <p:nvSpPr>
          <p:cNvPr id="601" name="Google Shape;601;p90"/>
          <p:cNvSpPr txBox="1"/>
          <p:nvPr/>
        </p:nvSpPr>
        <p:spPr>
          <a:xfrm>
            <a:off x="50400" y="40325"/>
            <a:ext cx="8844600" cy="59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es" sz="3300">
                <a:solidFill>
                  <a:schemeClr val="lt1"/>
                </a:solidFill>
                <a:latin typeface="Roboto"/>
                <a:ea typeface="Roboto"/>
                <a:cs typeface="Roboto"/>
                <a:sym typeface="Roboto"/>
              </a:rPr>
              <a:t>Distribución por color y dieta:</a:t>
            </a:r>
            <a:endParaRPr b="1" i="1" sz="3300">
              <a:solidFill>
                <a:schemeClr val="lt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pic>
        <p:nvPicPr>
          <p:cNvPr id="606" name="Google Shape;606;p91"/>
          <p:cNvPicPr preferRelativeResize="0"/>
          <p:nvPr/>
        </p:nvPicPr>
        <p:blipFill>
          <a:blip r:embed="rId3">
            <a:alphaModFix/>
          </a:blip>
          <a:stretch>
            <a:fillRect/>
          </a:stretch>
        </p:blipFill>
        <p:spPr>
          <a:xfrm>
            <a:off x="0" y="1190625"/>
            <a:ext cx="3876675" cy="3952875"/>
          </a:xfrm>
          <a:prstGeom prst="rect">
            <a:avLst/>
          </a:prstGeom>
          <a:noFill/>
          <a:ln>
            <a:noFill/>
          </a:ln>
        </p:spPr>
      </p:pic>
      <p:sp>
        <p:nvSpPr>
          <p:cNvPr id="607" name="Google Shape;607;p91"/>
          <p:cNvSpPr txBox="1"/>
          <p:nvPr/>
        </p:nvSpPr>
        <p:spPr>
          <a:xfrm>
            <a:off x="4283725" y="1184325"/>
            <a:ext cx="4747500" cy="39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dk1"/>
                </a:solidFill>
                <a:latin typeface="Roboto"/>
                <a:ea typeface="Roboto"/>
                <a:cs typeface="Roboto"/>
                <a:sym typeface="Roboto"/>
              </a:rPr>
              <a:t>· 50% de las especies estudiadas son Omnívoras</a:t>
            </a:r>
            <a:endParaRPr sz="2500">
              <a:solidFill>
                <a:schemeClr val="dk1"/>
              </a:solidFill>
              <a:latin typeface="Roboto"/>
              <a:ea typeface="Roboto"/>
              <a:cs typeface="Roboto"/>
              <a:sym typeface="Roboto"/>
            </a:endParaRPr>
          </a:p>
          <a:p>
            <a:pPr indent="0" lvl="0" marL="0" rtl="0" algn="l">
              <a:spcBef>
                <a:spcPts val="0"/>
              </a:spcBef>
              <a:spcAft>
                <a:spcPts val="0"/>
              </a:spcAft>
              <a:buNone/>
            </a:pPr>
            <a:r>
              <a:t/>
            </a:r>
            <a:endParaRPr sz="2500">
              <a:solidFill>
                <a:schemeClr val="dk1"/>
              </a:solidFill>
              <a:latin typeface="Roboto"/>
              <a:ea typeface="Roboto"/>
              <a:cs typeface="Roboto"/>
              <a:sym typeface="Roboto"/>
            </a:endParaRPr>
          </a:p>
          <a:p>
            <a:pPr indent="0" lvl="0" marL="0" rtl="0" algn="l">
              <a:spcBef>
                <a:spcPts val="0"/>
              </a:spcBef>
              <a:spcAft>
                <a:spcPts val="0"/>
              </a:spcAft>
              <a:buNone/>
            </a:pPr>
            <a:r>
              <a:rPr lang="es" sz="2500">
                <a:solidFill>
                  <a:schemeClr val="dk1"/>
                </a:solidFill>
                <a:latin typeface="Roboto"/>
                <a:ea typeface="Roboto"/>
                <a:cs typeface="Roboto"/>
                <a:sym typeface="Roboto"/>
              </a:rPr>
              <a:t>· Solo el 7% son Herbívoras</a:t>
            </a:r>
            <a:endParaRPr sz="2500">
              <a:solidFill>
                <a:schemeClr val="dk1"/>
              </a:solidFill>
              <a:latin typeface="Roboto"/>
              <a:ea typeface="Roboto"/>
              <a:cs typeface="Roboto"/>
              <a:sym typeface="Roboto"/>
            </a:endParaRPr>
          </a:p>
          <a:p>
            <a:pPr indent="0" lvl="0" marL="0" rtl="0" algn="l">
              <a:spcBef>
                <a:spcPts val="0"/>
              </a:spcBef>
              <a:spcAft>
                <a:spcPts val="0"/>
              </a:spcAft>
              <a:buNone/>
            </a:pPr>
            <a:r>
              <a:t/>
            </a:r>
            <a:endParaRPr sz="2500">
              <a:solidFill>
                <a:schemeClr val="dk1"/>
              </a:solidFill>
              <a:latin typeface="Roboto"/>
              <a:ea typeface="Roboto"/>
              <a:cs typeface="Roboto"/>
              <a:sym typeface="Roboto"/>
            </a:endParaRPr>
          </a:p>
          <a:p>
            <a:pPr indent="0" lvl="0" marL="0" rtl="0" algn="l">
              <a:spcBef>
                <a:spcPts val="0"/>
              </a:spcBef>
              <a:spcAft>
                <a:spcPts val="0"/>
              </a:spcAft>
              <a:buNone/>
            </a:pPr>
            <a:r>
              <a:rPr lang="es" sz="2500">
                <a:solidFill>
                  <a:schemeClr val="dk1"/>
                </a:solidFill>
                <a:latin typeface="Roboto"/>
                <a:ea typeface="Roboto"/>
                <a:cs typeface="Roboto"/>
                <a:sym typeface="Roboto"/>
              </a:rPr>
              <a:t>· La especie predominante pertenece a la clase Actinopterygii</a:t>
            </a:r>
            <a:endParaRPr sz="2500">
              <a:solidFill>
                <a:schemeClr val="dk1"/>
              </a:solidFill>
              <a:latin typeface="Roboto"/>
              <a:ea typeface="Roboto"/>
              <a:cs typeface="Roboto"/>
              <a:sym typeface="Roboto"/>
            </a:endParaRPr>
          </a:p>
        </p:txBody>
      </p:sp>
      <p:sp>
        <p:nvSpPr>
          <p:cNvPr id="608" name="Google Shape;608;p91"/>
          <p:cNvSpPr txBox="1"/>
          <p:nvPr/>
        </p:nvSpPr>
        <p:spPr>
          <a:xfrm>
            <a:off x="246950" y="221750"/>
            <a:ext cx="85725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2900">
                <a:solidFill>
                  <a:schemeClr val="dk1"/>
                </a:solidFill>
                <a:latin typeface="Roboto"/>
                <a:ea typeface="Roboto"/>
                <a:cs typeface="Roboto"/>
                <a:sym typeface="Roboto"/>
              </a:rPr>
              <a:t>DIETA POR CLASE</a:t>
            </a:r>
            <a:endParaRPr b="1" i="1" sz="2900">
              <a:solidFill>
                <a:schemeClr val="dk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92"/>
          <p:cNvSpPr txBox="1"/>
          <p:nvPr/>
        </p:nvSpPr>
        <p:spPr>
          <a:xfrm>
            <a:off x="436200" y="2491525"/>
            <a:ext cx="8271600" cy="212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sz="5900">
                <a:solidFill>
                  <a:schemeClr val="lt1"/>
                </a:solidFill>
                <a:latin typeface="Proxima Nova"/>
                <a:ea typeface="Proxima Nova"/>
                <a:cs typeface="Proxima Nova"/>
                <a:sym typeface="Proxima Nova"/>
              </a:rPr>
              <a:t>MICROORGANISMOS DE AGUA DULCE</a:t>
            </a:r>
            <a:endParaRPr b="1" sz="5900">
              <a:solidFill>
                <a:schemeClr val="lt1"/>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Vista lateral en primer plano de una mano pulsando el botón de un mezclador de audio" id="618" name="Google Shape;618;p93"/>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619" name="Google Shape;619;p93"/>
          <p:cNvSpPr txBox="1"/>
          <p:nvPr>
            <p:ph type="title"/>
          </p:nvPr>
        </p:nvSpPr>
        <p:spPr>
          <a:xfrm>
            <a:off x="-9300" y="1922775"/>
            <a:ext cx="4594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Relaciones </a:t>
            </a:r>
            <a:endParaRPr>
              <a:solidFill>
                <a:schemeClr val="lt1"/>
              </a:solidFill>
            </a:endParaRPr>
          </a:p>
          <a:p>
            <a:pPr indent="0" lvl="0" marL="0" rtl="0" algn="ctr">
              <a:spcBef>
                <a:spcPts val="0"/>
              </a:spcBef>
              <a:spcAft>
                <a:spcPts val="0"/>
              </a:spcAft>
              <a:buNone/>
            </a:pPr>
            <a:r>
              <a:rPr lang="es">
                <a:solidFill>
                  <a:schemeClr val="lt1"/>
                </a:solidFill>
              </a:rPr>
              <a:t>de </a:t>
            </a:r>
            <a:endParaRPr>
              <a:solidFill>
                <a:schemeClr val="lt1"/>
              </a:solidFill>
            </a:endParaRPr>
          </a:p>
          <a:p>
            <a:pPr indent="0" lvl="0" marL="0" rtl="0" algn="ctr">
              <a:spcBef>
                <a:spcPts val="0"/>
              </a:spcBef>
              <a:spcAft>
                <a:spcPts val="0"/>
              </a:spcAft>
              <a:buNone/>
            </a:pPr>
            <a:r>
              <a:rPr lang="es">
                <a:solidFill>
                  <a:schemeClr val="lt1"/>
                </a:solidFill>
              </a:rPr>
              <a:t>Estudio</a:t>
            </a:r>
            <a:endParaRPr>
              <a:solidFill>
                <a:schemeClr val="lt1"/>
              </a:solidFill>
            </a:endParaRPr>
          </a:p>
        </p:txBody>
      </p:sp>
      <p:sp>
        <p:nvSpPr>
          <p:cNvPr id="620" name="Google Shape;620;p93"/>
          <p:cNvSpPr txBox="1"/>
          <p:nvPr>
            <p:ph idx="2" type="body"/>
          </p:nvPr>
        </p:nvSpPr>
        <p:spPr>
          <a:xfrm>
            <a:off x="4572000" y="945450"/>
            <a:ext cx="45588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351C75"/>
              </a:buClr>
              <a:buSzPts val="2400"/>
              <a:buChar char="-"/>
            </a:pPr>
            <a:r>
              <a:rPr lang="es" sz="2400">
                <a:solidFill>
                  <a:srgbClr val="351C75"/>
                </a:solidFill>
              </a:rPr>
              <a:t>Distribución de Órdenes Taxonómicos</a:t>
            </a:r>
            <a:endParaRPr sz="2400">
              <a:solidFill>
                <a:srgbClr val="351C75"/>
              </a:solidFill>
            </a:endParaRPr>
          </a:p>
          <a:p>
            <a:pPr indent="0" lvl="0" marL="457200" rtl="0" algn="l">
              <a:spcBef>
                <a:spcPts val="1600"/>
              </a:spcBef>
              <a:spcAft>
                <a:spcPts val="0"/>
              </a:spcAft>
              <a:buNone/>
            </a:pPr>
            <a:r>
              <a:t/>
            </a:r>
            <a:endParaRPr sz="2400">
              <a:solidFill>
                <a:srgbClr val="351C75"/>
              </a:solidFill>
            </a:endParaRPr>
          </a:p>
          <a:p>
            <a:pPr indent="-381000" lvl="0" marL="457200" rtl="0" algn="l">
              <a:spcBef>
                <a:spcPts val="1600"/>
              </a:spcBef>
              <a:spcAft>
                <a:spcPts val="0"/>
              </a:spcAft>
              <a:buClr>
                <a:srgbClr val="351C75"/>
              </a:buClr>
              <a:buSzPts val="2400"/>
              <a:buChar char="-"/>
            </a:pPr>
            <a:r>
              <a:rPr lang="es" sz="2400">
                <a:solidFill>
                  <a:srgbClr val="351C75"/>
                </a:solidFill>
              </a:rPr>
              <a:t>Familias vs Géneros</a:t>
            </a:r>
            <a:endParaRPr sz="2400">
              <a:solidFill>
                <a:srgbClr val="351C75"/>
              </a:solidFill>
            </a:endParaRPr>
          </a:p>
          <a:p>
            <a:pPr indent="0" lvl="0" marL="0" rtl="0" algn="l">
              <a:spcBef>
                <a:spcPts val="1600"/>
              </a:spcBef>
              <a:spcAft>
                <a:spcPts val="0"/>
              </a:spcAft>
              <a:buNone/>
            </a:pPr>
            <a:r>
              <a:t/>
            </a:r>
            <a:endParaRPr sz="2400">
              <a:solidFill>
                <a:srgbClr val="351C75"/>
              </a:solidFill>
            </a:endParaRPr>
          </a:p>
          <a:p>
            <a:pPr indent="-381000" lvl="0" marL="457200" rtl="0" algn="l">
              <a:spcBef>
                <a:spcPts val="1600"/>
              </a:spcBef>
              <a:spcAft>
                <a:spcPts val="0"/>
              </a:spcAft>
              <a:buClr>
                <a:srgbClr val="351C75"/>
              </a:buClr>
              <a:buSzPts val="2400"/>
              <a:buChar char="-"/>
            </a:pPr>
            <a:r>
              <a:rPr lang="es" sz="2400">
                <a:solidFill>
                  <a:srgbClr val="351C75"/>
                </a:solidFill>
              </a:rPr>
              <a:t>Órdenes Taxonómicos y Familias</a:t>
            </a:r>
            <a:endParaRPr sz="2400">
              <a:solidFill>
                <a:srgbClr val="351C75"/>
              </a:solidFill>
            </a:endParaRPr>
          </a:p>
          <a:p>
            <a:pPr indent="0" lvl="0" marL="457200" rtl="0" algn="l">
              <a:spcBef>
                <a:spcPts val="1600"/>
              </a:spcBef>
              <a:spcAft>
                <a:spcPts val="1600"/>
              </a:spcAft>
              <a:buNone/>
            </a:pPr>
            <a:r>
              <a:t/>
            </a:r>
            <a:endParaRPr sz="2400">
              <a:solidFill>
                <a:srgbClr val="134F5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4"/>
          <p:cNvSpPr txBox="1"/>
          <p:nvPr/>
        </p:nvSpPr>
        <p:spPr>
          <a:xfrm>
            <a:off x="360950" y="801400"/>
            <a:ext cx="4119900" cy="3997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i="1" sz="31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t/>
            </a:r>
            <a:endParaRPr sz="1600">
              <a:solidFill>
                <a:schemeClr val="lt1"/>
              </a:solidFill>
              <a:latin typeface="Roboto"/>
              <a:ea typeface="Roboto"/>
              <a:cs typeface="Roboto"/>
              <a:sym typeface="Roboto"/>
            </a:endParaRPr>
          </a:p>
          <a:p>
            <a:pPr indent="-342900" lvl="0" marL="457200" rtl="0" algn="l">
              <a:lnSpc>
                <a:spcPct val="115000"/>
              </a:lnSpc>
              <a:spcBef>
                <a:spcPts val="1500"/>
              </a:spcBef>
              <a:spcAft>
                <a:spcPts val="0"/>
              </a:spcAft>
              <a:buClr>
                <a:schemeClr val="lt1"/>
              </a:buClr>
              <a:buSzPts val="1800"/>
              <a:buFont typeface="Roboto"/>
              <a:buChar char="●"/>
            </a:pPr>
            <a:r>
              <a:rPr lang="es" sz="1600">
                <a:solidFill>
                  <a:schemeClr val="lt1"/>
                </a:solidFill>
                <a:latin typeface="Roboto"/>
                <a:ea typeface="Roboto"/>
                <a:cs typeface="Roboto"/>
                <a:sym typeface="Roboto"/>
              </a:rPr>
              <a:t>- Bdelloidea presente en el 50% de los órdenes taxonómicos de microorganismos.</a:t>
            </a:r>
            <a:endParaRPr sz="16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s" sz="1600">
                <a:solidFill>
                  <a:schemeClr val="lt1"/>
                </a:solidFill>
                <a:latin typeface="Roboto"/>
                <a:ea typeface="Roboto"/>
                <a:cs typeface="Roboto"/>
                <a:sym typeface="Roboto"/>
              </a:rPr>
              <a:t>- Grupo de rotíferos acuáticos con destacada reproducción asexual.</a:t>
            </a:r>
            <a:endParaRPr sz="16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s" sz="1600">
                <a:solidFill>
                  <a:schemeClr val="lt1"/>
                </a:solidFill>
                <a:latin typeface="Roboto"/>
                <a:ea typeface="Roboto"/>
                <a:cs typeface="Roboto"/>
                <a:sym typeface="Roboto"/>
              </a:rPr>
              <a:t>- Adaptación única a través de recombinación de ADN no sexual para diversidad genética.</a:t>
            </a:r>
            <a:endParaRPr sz="16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s" sz="1600">
                <a:solidFill>
                  <a:schemeClr val="lt1"/>
                </a:solidFill>
                <a:latin typeface="Roboto"/>
                <a:ea typeface="Roboto"/>
                <a:cs typeface="Roboto"/>
                <a:sym typeface="Roboto"/>
              </a:rPr>
              <a:t>- Ventaja competitiva en su hábitat sin necesidad de reproducción sexual.</a:t>
            </a:r>
            <a:endParaRPr sz="16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s" sz="1600">
                <a:solidFill>
                  <a:schemeClr val="lt1"/>
                </a:solidFill>
                <a:latin typeface="Roboto"/>
                <a:ea typeface="Roboto"/>
                <a:cs typeface="Roboto"/>
                <a:sym typeface="Roboto"/>
              </a:rPr>
              <a:t>- Posible influencia en el equilibrio ecológico global.</a:t>
            </a:r>
            <a:endParaRPr sz="16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t/>
            </a:r>
            <a:endParaRPr sz="1600">
              <a:solidFill>
                <a:schemeClr val="lt1"/>
              </a:solidFill>
              <a:latin typeface="Roboto"/>
              <a:ea typeface="Roboto"/>
              <a:cs typeface="Roboto"/>
              <a:sym typeface="Roboto"/>
            </a:endParaRPr>
          </a:p>
          <a:p>
            <a:pPr indent="0" lvl="0" marL="0" rtl="0" algn="l">
              <a:lnSpc>
                <a:spcPct val="115000"/>
              </a:lnSpc>
              <a:spcBef>
                <a:spcPts val="1500"/>
              </a:spcBef>
              <a:spcAft>
                <a:spcPts val="1500"/>
              </a:spcAft>
              <a:buNone/>
            </a:pPr>
            <a:r>
              <a:t/>
            </a:r>
            <a:endParaRPr sz="1800">
              <a:solidFill>
                <a:schemeClr val="lt1"/>
              </a:solidFill>
              <a:latin typeface="Roboto"/>
              <a:ea typeface="Roboto"/>
              <a:cs typeface="Roboto"/>
              <a:sym typeface="Roboto"/>
            </a:endParaRPr>
          </a:p>
        </p:txBody>
      </p:sp>
      <p:pic>
        <p:nvPicPr>
          <p:cNvPr id="626" name="Google Shape;626;p94"/>
          <p:cNvPicPr preferRelativeResize="0"/>
          <p:nvPr/>
        </p:nvPicPr>
        <p:blipFill>
          <a:blip r:embed="rId3">
            <a:alphaModFix/>
          </a:blip>
          <a:stretch>
            <a:fillRect/>
          </a:stretch>
        </p:blipFill>
        <p:spPr>
          <a:xfrm>
            <a:off x="4663500" y="955075"/>
            <a:ext cx="4358350" cy="3844128"/>
          </a:xfrm>
          <a:prstGeom prst="rect">
            <a:avLst/>
          </a:prstGeom>
          <a:noFill/>
          <a:ln>
            <a:noFill/>
          </a:ln>
        </p:spPr>
      </p:pic>
      <p:sp>
        <p:nvSpPr>
          <p:cNvPr id="627" name="Google Shape;627;p94"/>
          <p:cNvSpPr txBox="1"/>
          <p:nvPr/>
        </p:nvSpPr>
        <p:spPr>
          <a:xfrm>
            <a:off x="398125" y="176400"/>
            <a:ext cx="8511900" cy="77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3100">
                <a:solidFill>
                  <a:schemeClr val="lt1"/>
                </a:solidFill>
                <a:latin typeface="Roboto"/>
                <a:ea typeface="Roboto"/>
                <a:cs typeface="Roboto"/>
                <a:sym typeface="Roboto"/>
              </a:rPr>
              <a:t>DISTRIBUCIÓN DE ÓRDENES TAXONÓMICOS</a:t>
            </a:r>
            <a:endParaRPr sz="1800">
              <a:solidFill>
                <a:schemeClr val="lt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5"/>
          <p:cNvSpPr txBox="1"/>
          <p:nvPr>
            <p:ph type="title"/>
          </p:nvPr>
        </p:nvSpPr>
        <p:spPr>
          <a:xfrm>
            <a:off x="0" y="152400"/>
            <a:ext cx="33639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500"/>
              <a:t>Familias Taxonómicas vs Géneros</a:t>
            </a:r>
            <a:endParaRPr sz="2500"/>
          </a:p>
        </p:txBody>
      </p:sp>
      <p:sp>
        <p:nvSpPr>
          <p:cNvPr id="633" name="Google Shape;633;p95"/>
          <p:cNvSpPr txBox="1"/>
          <p:nvPr>
            <p:ph idx="1" type="body"/>
          </p:nvPr>
        </p:nvSpPr>
        <p:spPr>
          <a:xfrm>
            <a:off x="195825" y="1105800"/>
            <a:ext cx="2999400" cy="3163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t>La disposición de los puntos en una línea recta ascendente para cada familia taxonómica sugiere una fuerte asociación entre las categorías "taxonomy_family" y "taxonomy_genus" en el conjunto de datos de microorganismos. Esto indica que dentro de cada familia taxonómica, hay una tendencia consistente en cuanto a los géneros de microorganismos que están presentes. Esta indica una estructura taxonómica bien definida, donde ciertos géneros son característicos de familias específicas. Esto puede ser indicativo de relaciones evolutivas o funcionales compartidas entre los géneros dentro de una misma familia taxonómica.</a:t>
            </a:r>
            <a:endParaRPr sz="1150"/>
          </a:p>
          <a:p>
            <a:pPr indent="0" lvl="0" marL="0" rtl="0" algn="l">
              <a:spcBef>
                <a:spcPts val="0"/>
              </a:spcBef>
              <a:spcAft>
                <a:spcPts val="1600"/>
              </a:spcAft>
              <a:buNone/>
            </a:pPr>
            <a:r>
              <a:t/>
            </a:r>
            <a:endParaRPr sz="1600"/>
          </a:p>
        </p:txBody>
      </p:sp>
      <p:pic>
        <p:nvPicPr>
          <p:cNvPr id="634" name="Google Shape;634;p95"/>
          <p:cNvPicPr preferRelativeResize="0"/>
          <p:nvPr/>
        </p:nvPicPr>
        <p:blipFill>
          <a:blip r:embed="rId3">
            <a:alphaModFix/>
          </a:blip>
          <a:stretch>
            <a:fillRect/>
          </a:stretch>
        </p:blipFill>
        <p:spPr>
          <a:xfrm>
            <a:off x="3444578" y="152400"/>
            <a:ext cx="5699433"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 name="Shape 218"/>
        <p:cNvGrpSpPr/>
        <p:nvPr/>
      </p:nvGrpSpPr>
      <p:grpSpPr>
        <a:xfrm>
          <a:off x="0" y="0"/>
          <a:ext cx="0" cy="0"/>
          <a:chOff x="0" y="0"/>
          <a:chExt cx="0" cy="0"/>
        </a:xfrm>
      </p:grpSpPr>
      <p:sp>
        <p:nvSpPr>
          <p:cNvPr id="219" name="Google Shape;219;p4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1º </a:t>
            </a:r>
            <a:r>
              <a:rPr lang="es"/>
              <a:t>Gráfica</a:t>
            </a:r>
            <a:endParaRPr/>
          </a:p>
        </p:txBody>
      </p:sp>
      <p:sp>
        <p:nvSpPr>
          <p:cNvPr id="220" name="Google Shape;220;p4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los resultados obtenidos en la primera gráfica </a:t>
            </a:r>
            <a:r>
              <a:rPr lang="es"/>
              <a:t>observamos</a:t>
            </a:r>
            <a:r>
              <a:rPr lang="es"/>
              <a:t> la </a:t>
            </a:r>
            <a:r>
              <a:rPr lang="es"/>
              <a:t>relación</a:t>
            </a:r>
            <a:r>
              <a:rPr lang="es"/>
              <a:t> de </a:t>
            </a:r>
            <a:endParaRPr/>
          </a:p>
          <a:p>
            <a:pPr indent="0" lvl="0" marL="0" rtl="0" algn="l">
              <a:spcBef>
                <a:spcPts val="0"/>
              </a:spcBef>
              <a:spcAft>
                <a:spcPts val="0"/>
              </a:spcAft>
              <a:buNone/>
            </a:pPr>
            <a:r>
              <a:rPr lang="es"/>
              <a:t>peso dieta y </a:t>
            </a:r>
            <a:r>
              <a:rPr lang="es"/>
              <a:t>localización</a:t>
            </a:r>
            <a:r>
              <a:rPr lang="es"/>
              <a:t> de los </a:t>
            </a:r>
            <a:r>
              <a:rPr lang="es"/>
              <a:t>mamíferos de más de 0,5 Toneladas de peso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6"/>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"Atrochidae" en el orden "Bdelloidea" indica alta diversidad en esta familia</a:t>
            </a:r>
            <a:endParaRPr sz="3000"/>
          </a:p>
        </p:txBody>
      </p:sp>
      <p:cxnSp>
        <p:nvCxnSpPr>
          <p:cNvPr id="640" name="Google Shape;640;p96"/>
          <p:cNvCxnSpPr>
            <a:stCxn id="639" idx="2"/>
            <a:endCxn id="641"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641" name="Google Shape;641;p96"/>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sz="1800"/>
              <a:t>"Lepalellidae" en el orden "Ploima" sugiere una fuerte asociación entre estos niveles taxonómicos</a:t>
            </a:r>
            <a:endParaRPr sz="3000"/>
          </a:p>
        </p:txBody>
      </p:sp>
      <p:cxnSp>
        <p:nvCxnSpPr>
          <p:cNvPr id="642" name="Google Shape;642;p96"/>
          <p:cNvCxnSpPr>
            <a:stCxn id="641" idx="2"/>
            <a:endCxn id="643"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643" name="Google Shape;643;p96"/>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s"/>
              <a:t>Escasez de información en algunos órdenes</a:t>
            </a:r>
            <a:endParaRPr/>
          </a:p>
        </p:txBody>
      </p:sp>
      <p:sp>
        <p:nvSpPr>
          <p:cNvPr id="644" name="Google Shape;644;p96"/>
          <p:cNvSpPr txBox="1"/>
          <p:nvPr/>
        </p:nvSpPr>
        <p:spPr>
          <a:xfrm>
            <a:off x="186475" y="131025"/>
            <a:ext cx="2918100" cy="9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 sz="2500">
                <a:solidFill>
                  <a:schemeClr val="lt1"/>
                </a:solidFill>
                <a:latin typeface="Roboto"/>
                <a:ea typeface="Roboto"/>
                <a:cs typeface="Roboto"/>
                <a:sym typeface="Roboto"/>
              </a:rPr>
              <a:t>Órden táxonómico y familia:</a:t>
            </a:r>
            <a:endParaRPr b="1" i="1" sz="2500">
              <a:solidFill>
                <a:schemeClr val="lt1"/>
              </a:solidFill>
              <a:latin typeface="Roboto"/>
              <a:ea typeface="Roboto"/>
              <a:cs typeface="Roboto"/>
              <a:sym typeface="Roboto"/>
            </a:endParaRPr>
          </a:p>
        </p:txBody>
      </p:sp>
      <p:sp>
        <p:nvSpPr>
          <p:cNvPr id="645" name="Google Shape;645;p96"/>
          <p:cNvSpPr txBox="1"/>
          <p:nvPr/>
        </p:nvSpPr>
        <p:spPr>
          <a:xfrm>
            <a:off x="231825" y="1189375"/>
            <a:ext cx="2766900" cy="3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En la gráfica que se mostrará a continuación podremos ver la necesidad de investigar más algunos órdenes taxonómicos de microorganismos de agua dulce como:</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Philonidavidae</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Hexarthridae</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s" sz="1800">
                <a:solidFill>
                  <a:schemeClr val="lt1"/>
                </a:solidFill>
                <a:latin typeface="Roboto"/>
                <a:ea typeface="Roboto"/>
                <a:cs typeface="Roboto"/>
                <a:sym typeface="Roboto"/>
              </a:rPr>
              <a:t>Etc</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9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7"/>
          <p:cNvSpPr txBox="1"/>
          <p:nvPr>
            <p:ph idx="1" type="body"/>
          </p:nvPr>
        </p:nvSpPr>
        <p:spPr>
          <a:xfrm>
            <a:off x="226075" y="1889125"/>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2" name="Google Shape;652;p97"/>
          <p:cNvPicPr preferRelativeResize="0"/>
          <p:nvPr/>
        </p:nvPicPr>
        <p:blipFill>
          <a:blip r:embed="rId3">
            <a:alphaModFix/>
          </a:blip>
          <a:stretch>
            <a:fillRect/>
          </a:stretch>
        </p:blipFill>
        <p:spPr>
          <a:xfrm>
            <a:off x="1164175" y="76200"/>
            <a:ext cx="6494453" cy="4991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98"/>
          <p:cNvSpPr txBox="1"/>
          <p:nvPr/>
        </p:nvSpPr>
        <p:spPr>
          <a:xfrm>
            <a:off x="2605525" y="10075"/>
            <a:ext cx="3613500" cy="7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3100">
                <a:solidFill>
                  <a:schemeClr val="lt1"/>
                </a:solidFill>
                <a:latin typeface="Roboto"/>
                <a:ea typeface="Roboto"/>
                <a:cs typeface="Roboto"/>
                <a:sym typeface="Roboto"/>
              </a:rPr>
              <a:t>HALLAZGOS</a:t>
            </a:r>
            <a:endParaRPr b="1" i="1" sz="3100">
              <a:solidFill>
                <a:schemeClr val="lt1"/>
              </a:solidFill>
              <a:latin typeface="Roboto"/>
              <a:ea typeface="Roboto"/>
              <a:cs typeface="Roboto"/>
              <a:sym typeface="Roboto"/>
            </a:endParaRPr>
          </a:p>
        </p:txBody>
      </p:sp>
      <p:pic>
        <p:nvPicPr>
          <p:cNvPr id="658" name="Google Shape;658;p98"/>
          <p:cNvPicPr preferRelativeResize="0"/>
          <p:nvPr/>
        </p:nvPicPr>
        <p:blipFill>
          <a:blip r:embed="rId4">
            <a:alphaModFix amt="19000"/>
          </a:blip>
          <a:stretch>
            <a:fillRect/>
          </a:stretch>
        </p:blipFill>
        <p:spPr>
          <a:xfrm>
            <a:off x="152400" y="903475"/>
            <a:ext cx="4087625" cy="4087625"/>
          </a:xfrm>
          <a:prstGeom prst="rect">
            <a:avLst/>
          </a:prstGeom>
          <a:noFill/>
          <a:ln>
            <a:noFill/>
          </a:ln>
        </p:spPr>
      </p:pic>
      <p:pic>
        <p:nvPicPr>
          <p:cNvPr id="659" name="Google Shape;659;p98"/>
          <p:cNvPicPr preferRelativeResize="0"/>
          <p:nvPr/>
        </p:nvPicPr>
        <p:blipFill>
          <a:blip r:embed="rId4">
            <a:alphaModFix amt="19000"/>
          </a:blip>
          <a:stretch>
            <a:fillRect/>
          </a:stretch>
        </p:blipFill>
        <p:spPr>
          <a:xfrm>
            <a:off x="4931225" y="903475"/>
            <a:ext cx="4087625" cy="4087625"/>
          </a:xfrm>
          <a:prstGeom prst="rect">
            <a:avLst/>
          </a:prstGeom>
          <a:noFill/>
          <a:ln>
            <a:noFill/>
          </a:ln>
        </p:spPr>
      </p:pic>
      <p:sp>
        <p:nvSpPr>
          <p:cNvPr id="660" name="Google Shape;660;p98"/>
          <p:cNvSpPr txBox="1"/>
          <p:nvPr/>
        </p:nvSpPr>
        <p:spPr>
          <a:xfrm>
            <a:off x="1184325" y="1113775"/>
            <a:ext cx="27969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Adaptaciones específicas</a:t>
            </a:r>
            <a:endParaRPr sz="2400">
              <a:solidFill>
                <a:schemeClr val="lt1"/>
              </a:solidFill>
              <a:latin typeface="Roboto"/>
              <a:ea typeface="Roboto"/>
              <a:cs typeface="Roboto"/>
              <a:sym typeface="Roboto"/>
            </a:endParaRPr>
          </a:p>
        </p:txBody>
      </p:sp>
      <p:sp>
        <p:nvSpPr>
          <p:cNvPr id="661" name="Google Shape;661;p98"/>
          <p:cNvSpPr txBox="1"/>
          <p:nvPr/>
        </p:nvSpPr>
        <p:spPr>
          <a:xfrm>
            <a:off x="1229675" y="1824375"/>
            <a:ext cx="27213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lt1"/>
                </a:solidFill>
                <a:latin typeface="Roboto"/>
                <a:ea typeface="Roboto"/>
                <a:cs typeface="Roboto"/>
                <a:sym typeface="Roboto"/>
              </a:rPr>
              <a:t>Amplia diversidad</a:t>
            </a:r>
            <a:endParaRPr sz="2300">
              <a:solidFill>
                <a:schemeClr val="lt1"/>
              </a:solidFill>
              <a:latin typeface="Roboto"/>
              <a:ea typeface="Roboto"/>
              <a:cs typeface="Roboto"/>
              <a:sym typeface="Roboto"/>
            </a:endParaRPr>
          </a:p>
        </p:txBody>
      </p:sp>
      <p:sp>
        <p:nvSpPr>
          <p:cNvPr id="662" name="Google Shape;662;p98"/>
          <p:cNvSpPr txBox="1"/>
          <p:nvPr/>
        </p:nvSpPr>
        <p:spPr>
          <a:xfrm>
            <a:off x="1259925" y="2565200"/>
            <a:ext cx="2721300" cy="1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Roboto"/>
                <a:ea typeface="Roboto"/>
                <a:cs typeface="Roboto"/>
                <a:sym typeface="Roboto"/>
              </a:rPr>
              <a:t>Comportamientos grupales más prevalentes en ciertos </a:t>
            </a:r>
            <a:endParaRPr sz="1500">
              <a:solidFill>
                <a:schemeClr val="lt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Roboto"/>
              <a:ea typeface="Roboto"/>
              <a:cs typeface="Roboto"/>
              <a:sym typeface="Roboto"/>
            </a:endParaRPr>
          </a:p>
          <a:p>
            <a:pPr indent="0" lvl="0" marL="0" rtl="0" algn="l">
              <a:spcBef>
                <a:spcPts val="0"/>
              </a:spcBef>
              <a:spcAft>
                <a:spcPts val="0"/>
              </a:spcAft>
              <a:buNone/>
            </a:pPr>
            <a:r>
              <a:rPr lang="es" sz="1500">
                <a:solidFill>
                  <a:schemeClr val="lt1"/>
                </a:solidFill>
                <a:latin typeface="Roboto"/>
                <a:ea typeface="Roboto"/>
                <a:cs typeface="Roboto"/>
                <a:sym typeface="Roboto"/>
              </a:rPr>
              <a:t>hábitats, lo que refleja adaptaciones al entorno</a:t>
            </a:r>
            <a:endParaRPr sz="2100">
              <a:solidFill>
                <a:schemeClr val="lt1"/>
              </a:solidFill>
              <a:latin typeface="Roboto"/>
              <a:ea typeface="Roboto"/>
              <a:cs typeface="Roboto"/>
              <a:sym typeface="Roboto"/>
            </a:endParaRPr>
          </a:p>
        </p:txBody>
      </p:sp>
      <p:sp>
        <p:nvSpPr>
          <p:cNvPr id="663" name="Google Shape;663;p98"/>
          <p:cNvSpPr txBox="1"/>
          <p:nvPr/>
        </p:nvSpPr>
        <p:spPr>
          <a:xfrm>
            <a:off x="1169200" y="4016625"/>
            <a:ext cx="2796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a:ea typeface="Roboto"/>
                <a:cs typeface="Roboto"/>
                <a:sym typeface="Roboto"/>
              </a:rPr>
              <a:t>Correlación entre la coloración y la estrategia de alimentación</a:t>
            </a:r>
            <a:endParaRPr sz="2000">
              <a:solidFill>
                <a:schemeClr val="lt1"/>
              </a:solidFill>
              <a:latin typeface="Roboto"/>
              <a:ea typeface="Roboto"/>
              <a:cs typeface="Roboto"/>
              <a:sym typeface="Roboto"/>
            </a:endParaRPr>
          </a:p>
        </p:txBody>
      </p:sp>
      <p:sp>
        <p:nvSpPr>
          <p:cNvPr id="664" name="Google Shape;664;p98"/>
          <p:cNvSpPr txBox="1"/>
          <p:nvPr/>
        </p:nvSpPr>
        <p:spPr>
          <a:xfrm>
            <a:off x="5961950" y="1189375"/>
            <a:ext cx="3057000" cy="15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lt1"/>
                </a:solidFill>
                <a:latin typeface="Roboto"/>
                <a:ea typeface="Roboto"/>
                <a:cs typeface="Roboto"/>
                <a:sym typeface="Roboto"/>
              </a:rPr>
              <a:t>Patrones en la distribución de órdenes taxonómicos, lo que proporciona información valiosa sobre la diversidad y estructura de la comunidad de microorganismos</a:t>
            </a:r>
            <a:endParaRPr sz="2200">
              <a:solidFill>
                <a:schemeClr val="lt1"/>
              </a:solidFill>
              <a:latin typeface="Roboto"/>
              <a:ea typeface="Roboto"/>
              <a:cs typeface="Roboto"/>
              <a:sym typeface="Roboto"/>
            </a:endParaRPr>
          </a:p>
        </p:txBody>
      </p:sp>
      <p:sp>
        <p:nvSpPr>
          <p:cNvPr id="665" name="Google Shape;665;p98"/>
          <p:cNvSpPr txBox="1"/>
          <p:nvPr/>
        </p:nvSpPr>
        <p:spPr>
          <a:xfrm>
            <a:off x="6037550" y="3321025"/>
            <a:ext cx="27213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lt1"/>
                </a:solidFill>
                <a:latin typeface="Roboto"/>
                <a:ea typeface="Roboto"/>
                <a:cs typeface="Roboto"/>
                <a:sym typeface="Roboto"/>
              </a:rPr>
              <a:t>Relaciones taxonómicas interesantes</a:t>
            </a:r>
            <a:endParaRPr sz="2200">
              <a:solidFill>
                <a:schemeClr val="lt1"/>
              </a:solidFill>
              <a:latin typeface="Roboto"/>
              <a:ea typeface="Roboto"/>
              <a:cs typeface="Roboto"/>
              <a:sym typeface="Roboto"/>
            </a:endParaRPr>
          </a:p>
        </p:txBody>
      </p:sp>
      <p:sp>
        <p:nvSpPr>
          <p:cNvPr id="666" name="Google Shape;666;p98"/>
          <p:cNvSpPr txBox="1"/>
          <p:nvPr/>
        </p:nvSpPr>
        <p:spPr>
          <a:xfrm>
            <a:off x="5999750" y="3978825"/>
            <a:ext cx="27969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Roboto"/>
                <a:ea typeface="Roboto"/>
                <a:cs typeface="Roboto"/>
                <a:sym typeface="Roboto"/>
              </a:rPr>
              <a:t>Comprensión de la taxonomía y diversidad de los microorganismos en el entorno</a:t>
            </a:r>
            <a:endParaRPr sz="2000">
              <a:solidFill>
                <a:schemeClr val="lt1"/>
              </a:solidFill>
              <a:latin typeface="Roboto"/>
              <a:ea typeface="Roboto"/>
              <a:cs typeface="Roboto"/>
              <a:sym typeface="Roboto"/>
            </a:endParaRPr>
          </a:p>
        </p:txBody>
      </p:sp>
      <p:pic>
        <p:nvPicPr>
          <p:cNvPr id="667" name="Google Shape;667;p98"/>
          <p:cNvPicPr preferRelativeResize="0"/>
          <p:nvPr/>
        </p:nvPicPr>
        <p:blipFill>
          <a:blip r:embed="rId5">
            <a:alphaModFix/>
          </a:blip>
          <a:stretch>
            <a:fillRect/>
          </a:stretch>
        </p:blipFill>
        <p:spPr>
          <a:xfrm>
            <a:off x="292476" y="1000548"/>
            <a:ext cx="937208" cy="741000"/>
          </a:xfrm>
          <a:prstGeom prst="rect">
            <a:avLst/>
          </a:prstGeom>
          <a:noFill/>
          <a:ln>
            <a:noFill/>
          </a:ln>
        </p:spPr>
      </p:pic>
      <p:pic>
        <p:nvPicPr>
          <p:cNvPr id="668" name="Google Shape;668;p98"/>
          <p:cNvPicPr preferRelativeResize="0"/>
          <p:nvPr/>
        </p:nvPicPr>
        <p:blipFill>
          <a:blip r:embed="rId5">
            <a:alphaModFix/>
          </a:blip>
          <a:stretch>
            <a:fillRect/>
          </a:stretch>
        </p:blipFill>
        <p:spPr>
          <a:xfrm>
            <a:off x="292476" y="1824373"/>
            <a:ext cx="937208" cy="741000"/>
          </a:xfrm>
          <a:prstGeom prst="rect">
            <a:avLst/>
          </a:prstGeom>
          <a:noFill/>
          <a:ln>
            <a:noFill/>
          </a:ln>
        </p:spPr>
      </p:pic>
      <p:pic>
        <p:nvPicPr>
          <p:cNvPr id="669" name="Google Shape;669;p98"/>
          <p:cNvPicPr preferRelativeResize="0"/>
          <p:nvPr/>
        </p:nvPicPr>
        <p:blipFill>
          <a:blip r:embed="rId5">
            <a:alphaModFix/>
          </a:blip>
          <a:stretch>
            <a:fillRect/>
          </a:stretch>
        </p:blipFill>
        <p:spPr>
          <a:xfrm>
            <a:off x="292476" y="2508586"/>
            <a:ext cx="937208" cy="741000"/>
          </a:xfrm>
          <a:prstGeom prst="rect">
            <a:avLst/>
          </a:prstGeom>
          <a:noFill/>
          <a:ln>
            <a:noFill/>
          </a:ln>
        </p:spPr>
      </p:pic>
      <p:pic>
        <p:nvPicPr>
          <p:cNvPr id="670" name="Google Shape;670;p98"/>
          <p:cNvPicPr preferRelativeResize="0"/>
          <p:nvPr/>
        </p:nvPicPr>
        <p:blipFill>
          <a:blip r:embed="rId5">
            <a:alphaModFix/>
          </a:blip>
          <a:stretch>
            <a:fillRect/>
          </a:stretch>
        </p:blipFill>
        <p:spPr>
          <a:xfrm>
            <a:off x="292476" y="4016598"/>
            <a:ext cx="937208" cy="741000"/>
          </a:xfrm>
          <a:prstGeom prst="rect">
            <a:avLst/>
          </a:prstGeom>
          <a:noFill/>
          <a:ln>
            <a:noFill/>
          </a:ln>
        </p:spPr>
      </p:pic>
      <p:pic>
        <p:nvPicPr>
          <p:cNvPr id="671" name="Google Shape;671;p98"/>
          <p:cNvPicPr preferRelativeResize="0"/>
          <p:nvPr/>
        </p:nvPicPr>
        <p:blipFill>
          <a:blip r:embed="rId5">
            <a:alphaModFix/>
          </a:blip>
          <a:stretch>
            <a:fillRect/>
          </a:stretch>
        </p:blipFill>
        <p:spPr>
          <a:xfrm>
            <a:off x="5024751" y="1000548"/>
            <a:ext cx="937208" cy="741000"/>
          </a:xfrm>
          <a:prstGeom prst="rect">
            <a:avLst/>
          </a:prstGeom>
          <a:noFill/>
          <a:ln>
            <a:noFill/>
          </a:ln>
        </p:spPr>
      </p:pic>
      <p:pic>
        <p:nvPicPr>
          <p:cNvPr id="672" name="Google Shape;672;p98"/>
          <p:cNvPicPr preferRelativeResize="0"/>
          <p:nvPr/>
        </p:nvPicPr>
        <p:blipFill>
          <a:blip r:embed="rId5">
            <a:alphaModFix/>
          </a:blip>
          <a:stretch>
            <a:fillRect/>
          </a:stretch>
        </p:blipFill>
        <p:spPr>
          <a:xfrm>
            <a:off x="5024751" y="3199973"/>
            <a:ext cx="937208" cy="741000"/>
          </a:xfrm>
          <a:prstGeom prst="rect">
            <a:avLst/>
          </a:prstGeom>
          <a:noFill/>
          <a:ln>
            <a:noFill/>
          </a:ln>
        </p:spPr>
      </p:pic>
      <p:pic>
        <p:nvPicPr>
          <p:cNvPr id="673" name="Google Shape;673;p98"/>
          <p:cNvPicPr preferRelativeResize="0"/>
          <p:nvPr/>
        </p:nvPicPr>
        <p:blipFill>
          <a:blip r:embed="rId5">
            <a:alphaModFix/>
          </a:blip>
          <a:stretch>
            <a:fillRect/>
          </a:stretch>
        </p:blipFill>
        <p:spPr>
          <a:xfrm>
            <a:off x="5024751" y="4016598"/>
            <a:ext cx="937208" cy="74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ED8FA"/>
            </a:gs>
            <a:gs pos="100000">
              <a:srgbClr val="19AAED"/>
            </a:gs>
          </a:gsLst>
          <a:path path="circle">
            <a:fillToRect b="50%" l="50%" r="50%" t="50%"/>
          </a:path>
          <a:tileRect/>
        </a:gradFill>
      </p:bgPr>
    </p:bg>
    <p:spTree>
      <p:nvGrpSpPr>
        <p:cNvPr id="677" name="Shape 677"/>
        <p:cNvGrpSpPr/>
        <p:nvPr/>
      </p:nvGrpSpPr>
      <p:grpSpPr>
        <a:xfrm>
          <a:off x="0" y="0"/>
          <a:ext cx="0" cy="0"/>
          <a:chOff x="0" y="0"/>
          <a:chExt cx="0" cy="0"/>
        </a:xfrm>
      </p:grpSpPr>
      <p:graphicFrame>
        <p:nvGraphicFramePr>
          <p:cNvPr id="678" name="Google Shape;678;p99"/>
          <p:cNvGraphicFramePr/>
          <p:nvPr/>
        </p:nvGraphicFramePr>
        <p:xfrm>
          <a:off x="303300" y="2243575"/>
          <a:ext cx="3000000" cy="3000000"/>
        </p:xfrm>
        <a:graphic>
          <a:graphicData uri="http://schemas.openxmlformats.org/drawingml/2006/table">
            <a:tbl>
              <a:tblPr>
                <a:noFill/>
                <a:tableStyleId>{DBA0ECD8-4009-4524-ACE0-BC9DCCA6DEAF}</a:tableStyleId>
              </a:tblPr>
              <a:tblGrid>
                <a:gridCol w="1512400"/>
                <a:gridCol w="1035200"/>
                <a:gridCol w="1035200"/>
                <a:gridCol w="1035200"/>
                <a:gridCol w="1035200"/>
                <a:gridCol w="1035200"/>
                <a:gridCol w="1035200"/>
                <a:gridCol w="1035200"/>
              </a:tblGrid>
              <a:tr h="719125">
                <a:tc gridSpan="8">
                  <a:txBody>
                    <a:bodyPr/>
                    <a:lstStyle/>
                    <a:p>
                      <a:pPr indent="0" lvl="0" marL="0" rtl="0" algn="ctr">
                        <a:spcBef>
                          <a:spcPts val="0"/>
                        </a:spcBef>
                        <a:spcAft>
                          <a:spcPts val="0"/>
                        </a:spcAft>
                        <a:buNone/>
                      </a:pPr>
                      <a:r>
                        <a:rPr b="1" lang="es" sz="2400">
                          <a:solidFill>
                            <a:srgbClr val="FFFFFF"/>
                          </a:solidFill>
                        </a:rPr>
                        <a:t>METODOLOGÍA</a:t>
                      </a:r>
                      <a:endParaRPr b="1" sz="24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679" name="Google Shape;679;p99"/>
          <p:cNvCxnSpPr/>
          <p:nvPr/>
        </p:nvCxnSpPr>
        <p:spPr>
          <a:xfrm rot="10800000">
            <a:off x="1367075" y="1138575"/>
            <a:ext cx="0" cy="954600"/>
          </a:xfrm>
          <a:prstGeom prst="straightConnector1">
            <a:avLst/>
          </a:prstGeom>
          <a:noFill/>
          <a:ln cap="flat" cmpd="sng" w="9525">
            <a:solidFill>
              <a:schemeClr val="dk2"/>
            </a:solidFill>
            <a:prstDash val="solid"/>
            <a:round/>
            <a:headEnd len="med" w="med" type="none"/>
            <a:tailEnd len="med" w="med" type="oval"/>
          </a:ln>
        </p:spPr>
      </p:cxnSp>
      <p:sp>
        <p:nvSpPr>
          <p:cNvPr id="680" name="Google Shape;680;p99"/>
          <p:cNvSpPr txBox="1"/>
          <p:nvPr>
            <p:ph idx="4294967295" type="title"/>
          </p:nvPr>
        </p:nvSpPr>
        <p:spPr>
          <a:xfrm>
            <a:off x="1367075" y="1027925"/>
            <a:ext cx="27729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Recopilación de Datos:</a:t>
            </a:r>
            <a:endParaRPr b="1" sz="2400">
              <a:solidFill>
                <a:schemeClr val="dk1"/>
              </a:solidFill>
            </a:endParaRPr>
          </a:p>
        </p:txBody>
      </p:sp>
      <p:sp>
        <p:nvSpPr>
          <p:cNvPr id="681" name="Google Shape;681;p99"/>
          <p:cNvSpPr txBox="1"/>
          <p:nvPr>
            <p:ph idx="4294967295" type="body"/>
          </p:nvPr>
        </p:nvSpPr>
        <p:spPr>
          <a:xfrm>
            <a:off x="1367075" y="1265175"/>
            <a:ext cx="32841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sz="1200">
                <a:latin typeface="Roboto"/>
                <a:ea typeface="Roboto"/>
                <a:cs typeface="Roboto"/>
                <a:sym typeface="Roboto"/>
              </a:rPr>
              <a:t>Se recopilaron datos demográficos, socioeconómicos y de calidad de vida de diferentes fuentes confiables</a:t>
            </a:r>
            <a:endParaRPr sz="1400"/>
          </a:p>
          <a:p>
            <a:pPr indent="0" lvl="0" marL="0" rtl="0" algn="l">
              <a:spcBef>
                <a:spcPts val="1600"/>
              </a:spcBef>
              <a:spcAft>
                <a:spcPts val="1600"/>
              </a:spcAft>
              <a:buNone/>
            </a:pPr>
            <a:r>
              <a:t/>
            </a:r>
            <a:endParaRPr sz="1400"/>
          </a:p>
        </p:txBody>
      </p:sp>
      <p:sp>
        <p:nvSpPr>
          <p:cNvPr id="682" name="Google Shape;682;p99"/>
          <p:cNvSpPr txBox="1"/>
          <p:nvPr>
            <p:ph idx="4294967295" type="title"/>
          </p:nvPr>
        </p:nvSpPr>
        <p:spPr>
          <a:xfrm>
            <a:off x="3584399" y="4562475"/>
            <a:ext cx="1879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Interpretación de Resultados</a:t>
            </a:r>
            <a:endParaRPr b="1" sz="2400">
              <a:solidFill>
                <a:schemeClr val="dk1"/>
              </a:solidFill>
            </a:endParaRPr>
          </a:p>
        </p:txBody>
      </p:sp>
      <p:sp>
        <p:nvSpPr>
          <p:cNvPr id="683" name="Google Shape;683;p99"/>
          <p:cNvSpPr txBox="1"/>
          <p:nvPr>
            <p:ph idx="4294967295" type="body"/>
          </p:nvPr>
        </p:nvSpPr>
        <p:spPr>
          <a:xfrm>
            <a:off x="3720051" y="3038475"/>
            <a:ext cx="2842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latin typeface="Roboto"/>
                <a:ea typeface="Roboto"/>
                <a:cs typeface="Roboto"/>
                <a:sym typeface="Roboto"/>
              </a:rPr>
              <a:t>Identificación de tendencias, patrones y relaciones significativas. Se prestaron especial atención a los insights que podrían tener implicaciones importantes en la toma de decisiones.</a:t>
            </a:r>
            <a:endParaRPr sz="1400"/>
          </a:p>
        </p:txBody>
      </p:sp>
      <p:sp>
        <p:nvSpPr>
          <p:cNvPr id="684" name="Google Shape;684;p99"/>
          <p:cNvSpPr txBox="1"/>
          <p:nvPr>
            <p:ph idx="4294967295" type="title"/>
          </p:nvPr>
        </p:nvSpPr>
        <p:spPr>
          <a:xfrm>
            <a:off x="5091046" y="542525"/>
            <a:ext cx="3576600" cy="392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Roboto"/>
                <a:ea typeface="Roboto"/>
                <a:cs typeface="Roboto"/>
                <a:sym typeface="Roboto"/>
              </a:rPr>
              <a:t>Preprocesamiento y Limpieza:</a:t>
            </a:r>
            <a:endParaRPr b="1" sz="2400">
              <a:solidFill>
                <a:schemeClr val="dk1"/>
              </a:solidFill>
            </a:endParaRPr>
          </a:p>
        </p:txBody>
      </p:sp>
      <p:sp>
        <p:nvSpPr>
          <p:cNvPr id="685" name="Google Shape;685;p99"/>
          <p:cNvSpPr txBox="1"/>
          <p:nvPr>
            <p:ph idx="4294967295" type="body"/>
          </p:nvPr>
        </p:nvSpPr>
        <p:spPr>
          <a:xfrm>
            <a:off x="5091050" y="934625"/>
            <a:ext cx="38325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latin typeface="Roboto"/>
                <a:ea typeface="Roboto"/>
                <a:cs typeface="Roboto"/>
                <a:sym typeface="Roboto"/>
              </a:rPr>
              <a:t>Los datos fueron sometidos a un proceso de preprocesamiento para asegurar su calidad y consistencia. Esto incluyó la identificación y manejo de valores atípicos, así como la corrección de posibles errores.</a:t>
            </a:r>
            <a:endParaRPr sz="1400"/>
          </a:p>
        </p:txBody>
      </p:sp>
      <p:sp>
        <p:nvSpPr>
          <p:cNvPr id="686" name="Google Shape;686;p99"/>
          <p:cNvSpPr txBox="1"/>
          <p:nvPr>
            <p:ph idx="4294967295" type="title"/>
          </p:nvPr>
        </p:nvSpPr>
        <p:spPr>
          <a:xfrm>
            <a:off x="6779950" y="4331600"/>
            <a:ext cx="21843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Conclusiones y Recomendaciones</a:t>
            </a:r>
            <a:endParaRPr b="1" sz="2400">
              <a:solidFill>
                <a:schemeClr val="dk1"/>
              </a:solidFill>
            </a:endParaRPr>
          </a:p>
        </p:txBody>
      </p:sp>
      <p:sp>
        <p:nvSpPr>
          <p:cNvPr id="687" name="Google Shape;687;p99"/>
          <p:cNvSpPr txBox="1"/>
          <p:nvPr>
            <p:ph idx="4294967295" type="body"/>
          </p:nvPr>
        </p:nvSpPr>
        <p:spPr>
          <a:xfrm>
            <a:off x="6547600" y="3038475"/>
            <a:ext cx="2649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latin typeface="Roboto"/>
                <a:ea typeface="Roboto"/>
                <a:cs typeface="Roboto"/>
                <a:sym typeface="Roboto"/>
              </a:rPr>
              <a:t>Basado en los resultados obtenidos, se formularon conclusiones clave y se proporcionaron recomendaciones específicas para áreas de interés</a:t>
            </a:r>
            <a:endParaRPr sz="1400"/>
          </a:p>
        </p:txBody>
      </p:sp>
      <p:cxnSp>
        <p:nvCxnSpPr>
          <p:cNvPr id="688" name="Google Shape;688;p99"/>
          <p:cNvCxnSpPr/>
          <p:nvPr/>
        </p:nvCxnSpPr>
        <p:spPr>
          <a:xfrm flipH="1">
            <a:off x="3584399" y="2962675"/>
            <a:ext cx="2400" cy="1950300"/>
          </a:xfrm>
          <a:prstGeom prst="straightConnector1">
            <a:avLst/>
          </a:prstGeom>
          <a:noFill/>
          <a:ln cap="flat" cmpd="sng" w="9525">
            <a:solidFill>
              <a:schemeClr val="dk2"/>
            </a:solidFill>
            <a:prstDash val="solid"/>
            <a:round/>
            <a:headEnd len="med" w="med" type="none"/>
            <a:tailEnd len="med" w="med" type="oval"/>
          </a:ln>
        </p:spPr>
      </p:cxnSp>
      <p:cxnSp>
        <p:nvCxnSpPr>
          <p:cNvPr id="689" name="Google Shape;689;p99"/>
          <p:cNvCxnSpPr/>
          <p:nvPr/>
        </p:nvCxnSpPr>
        <p:spPr>
          <a:xfrm rot="10800000">
            <a:off x="4941050" y="701900"/>
            <a:ext cx="27000" cy="1503900"/>
          </a:xfrm>
          <a:prstGeom prst="straightConnector1">
            <a:avLst/>
          </a:prstGeom>
          <a:noFill/>
          <a:ln cap="flat" cmpd="sng" w="9525">
            <a:solidFill>
              <a:schemeClr val="dk2"/>
            </a:solidFill>
            <a:prstDash val="solid"/>
            <a:round/>
            <a:headEnd len="med" w="med" type="none"/>
            <a:tailEnd len="med" w="med" type="oval"/>
          </a:ln>
        </p:spPr>
      </p:cxnSp>
      <p:cxnSp>
        <p:nvCxnSpPr>
          <p:cNvPr id="690" name="Google Shape;690;p99"/>
          <p:cNvCxnSpPr/>
          <p:nvPr/>
        </p:nvCxnSpPr>
        <p:spPr>
          <a:xfrm>
            <a:off x="6562250" y="2962700"/>
            <a:ext cx="0" cy="1845000"/>
          </a:xfrm>
          <a:prstGeom prst="straightConnector1">
            <a:avLst/>
          </a:prstGeom>
          <a:noFill/>
          <a:ln cap="flat" cmpd="sng" w="9525">
            <a:solidFill>
              <a:schemeClr val="dk2"/>
            </a:solidFill>
            <a:prstDash val="solid"/>
            <a:round/>
            <a:headEnd len="med" w="med" type="none"/>
            <a:tailEnd len="med" w="med" type="oval"/>
          </a:ln>
        </p:spPr>
      </p:cxnSp>
      <p:cxnSp>
        <p:nvCxnSpPr>
          <p:cNvPr id="691" name="Google Shape;691;p99"/>
          <p:cNvCxnSpPr/>
          <p:nvPr/>
        </p:nvCxnSpPr>
        <p:spPr>
          <a:xfrm>
            <a:off x="303300" y="2962712"/>
            <a:ext cx="12300" cy="1368900"/>
          </a:xfrm>
          <a:prstGeom prst="straightConnector1">
            <a:avLst/>
          </a:prstGeom>
          <a:noFill/>
          <a:ln cap="flat" cmpd="sng" w="9525">
            <a:solidFill>
              <a:schemeClr val="dk2"/>
            </a:solidFill>
            <a:prstDash val="solid"/>
            <a:round/>
            <a:headEnd len="med" w="med" type="none"/>
            <a:tailEnd len="med" w="med" type="oval"/>
          </a:ln>
        </p:spPr>
      </p:cxnSp>
      <p:sp>
        <p:nvSpPr>
          <p:cNvPr id="692" name="Google Shape;692;p99"/>
          <p:cNvSpPr txBox="1"/>
          <p:nvPr>
            <p:ph idx="4294967295" type="title"/>
          </p:nvPr>
        </p:nvSpPr>
        <p:spPr>
          <a:xfrm>
            <a:off x="464775" y="44815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Análisis Exploratorio de Datos:</a:t>
            </a:r>
            <a:endParaRPr b="1" sz="2400">
              <a:solidFill>
                <a:schemeClr val="dk1"/>
              </a:solidFill>
            </a:endParaRPr>
          </a:p>
        </p:txBody>
      </p:sp>
      <p:sp>
        <p:nvSpPr>
          <p:cNvPr id="693" name="Google Shape;693;p99"/>
          <p:cNvSpPr txBox="1"/>
          <p:nvPr>
            <p:ph idx="4294967295" type="body"/>
          </p:nvPr>
        </p:nvSpPr>
        <p:spPr>
          <a:xfrm>
            <a:off x="354030" y="2997988"/>
            <a:ext cx="31944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sz="1200">
                <a:latin typeface="Roboto"/>
                <a:ea typeface="Roboto"/>
                <a:cs typeface="Roboto"/>
                <a:sym typeface="Roboto"/>
              </a:rPr>
              <a:t>Python como lenguaje de programación y diversas bibliotecas como Pandas, Matplotlib y Seaborn para la visualización de gráficos y la aplicación de técnicas estadísticas para comprender la distribución y relaciones entre variables</a:t>
            </a:r>
            <a:endParaRPr sz="1400"/>
          </a:p>
          <a:p>
            <a:pPr indent="0" lvl="0" marL="0" rtl="0" algn="l">
              <a:spcBef>
                <a:spcPts val="1600"/>
              </a:spcBef>
              <a:spcAft>
                <a:spcPts val="1600"/>
              </a:spcAft>
              <a:buNone/>
            </a:pPr>
            <a:r>
              <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100"/>
          <p:cNvPicPr preferRelativeResize="0"/>
          <p:nvPr/>
        </p:nvPicPr>
        <p:blipFill rotWithShape="1">
          <a:blip r:embed="rId3">
            <a:alphaModFix/>
          </a:blip>
          <a:srcRect b="12726" l="0" r="0" t="12719"/>
          <a:stretch/>
        </p:blipFill>
        <p:spPr>
          <a:xfrm>
            <a:off x="-30675" y="0"/>
            <a:ext cx="9174676" cy="5143504"/>
          </a:xfrm>
          <a:prstGeom prst="rect">
            <a:avLst/>
          </a:prstGeom>
          <a:noFill/>
          <a:ln>
            <a:noFill/>
          </a:ln>
        </p:spPr>
      </p:pic>
      <p:sp>
        <p:nvSpPr>
          <p:cNvPr id="699" name="Google Shape;699;p100"/>
          <p:cNvSpPr txBox="1"/>
          <p:nvPr>
            <p:ph type="title"/>
          </p:nvPr>
        </p:nvSpPr>
        <p:spPr>
          <a:xfrm>
            <a:off x="490250" y="488250"/>
            <a:ext cx="8571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ESENCIALES                                         CONTACTO</a:t>
            </a:r>
            <a:endParaRPr b="1" sz="3000"/>
          </a:p>
          <a:p>
            <a:pPr indent="0" lvl="0" marL="0" rtl="0" algn="l">
              <a:spcBef>
                <a:spcPts val="1000"/>
              </a:spcBef>
              <a:spcAft>
                <a:spcPts val="0"/>
              </a:spcAft>
              <a:buNone/>
            </a:pPr>
            <a:r>
              <a:t/>
            </a:r>
            <a:endParaRPr b="1" sz="3000"/>
          </a:p>
          <a:p>
            <a:pPr indent="0" lvl="0" marL="0" rtl="0" algn="l">
              <a:spcBef>
                <a:spcPts val="1000"/>
              </a:spcBef>
              <a:spcAft>
                <a:spcPts val="0"/>
              </a:spcAft>
              <a:buNone/>
            </a:pPr>
            <a:r>
              <a:rPr lang="es" sz="3000"/>
              <a:t>PYTHON                                                Ana Zubieta</a:t>
            </a:r>
            <a:endParaRPr sz="3000"/>
          </a:p>
          <a:p>
            <a:pPr indent="0" lvl="0" marL="0" rtl="0" algn="l">
              <a:spcBef>
                <a:spcPts val="1000"/>
              </a:spcBef>
              <a:spcAft>
                <a:spcPts val="0"/>
              </a:spcAft>
              <a:buNone/>
            </a:pPr>
            <a:r>
              <a:rPr lang="es" sz="3000"/>
              <a:t>NUMPY	         </a:t>
            </a:r>
            <a:r>
              <a:rPr lang="es" sz="3000"/>
              <a:t>                   </a:t>
            </a:r>
            <a:r>
              <a:rPr lang="es" sz="3000"/>
              <a:t>ena.ateibuz@gmail.com</a:t>
            </a:r>
            <a:endParaRPr sz="3000"/>
          </a:p>
          <a:p>
            <a:pPr indent="0" lvl="0" marL="0" rtl="0" algn="l">
              <a:spcBef>
                <a:spcPts val="1000"/>
              </a:spcBef>
              <a:spcAft>
                <a:spcPts val="0"/>
              </a:spcAft>
              <a:buNone/>
            </a:pPr>
            <a:r>
              <a:rPr lang="es" sz="3000"/>
              <a:t>                        </a:t>
            </a:r>
            <a:endParaRPr sz="3000"/>
          </a:p>
          <a:p>
            <a:pPr indent="0" lvl="0" marL="0" rtl="0" algn="l">
              <a:spcBef>
                <a:spcPts val="1000"/>
              </a:spcBef>
              <a:spcAft>
                <a:spcPts val="0"/>
              </a:spcAft>
              <a:buNone/>
            </a:pPr>
            <a:r>
              <a:rPr lang="es" sz="3000"/>
              <a:t>PLOTLY 								  +34 681 95 81 23</a:t>
            </a:r>
            <a:endParaRPr sz="3000"/>
          </a:p>
          <a:p>
            <a:pPr indent="0" lvl="0" marL="0" rtl="0" algn="l">
              <a:spcBef>
                <a:spcPts val="1000"/>
              </a:spcBef>
              <a:spcAft>
                <a:spcPts val="1000"/>
              </a:spcAft>
              <a:buNone/>
            </a:pPr>
            <a:r>
              <a:rPr lang="es" sz="3000"/>
              <a:t>MATPLOTLIB				                        </a:t>
            </a:r>
            <a:r>
              <a:rPr lang="es" sz="3000"/>
              <a:t>@ateibuzena</a:t>
            </a:r>
            <a:endParaRPr sz="3000"/>
          </a:p>
        </p:txBody>
      </p:sp>
      <p:pic>
        <p:nvPicPr>
          <p:cNvPr id="700" name="Google Shape;700;p100"/>
          <p:cNvPicPr preferRelativeResize="0"/>
          <p:nvPr/>
        </p:nvPicPr>
        <p:blipFill>
          <a:blip r:embed="rId4">
            <a:alphaModFix/>
          </a:blip>
          <a:stretch>
            <a:fillRect/>
          </a:stretch>
        </p:blipFill>
        <p:spPr>
          <a:xfrm>
            <a:off x="2214975" y="1521975"/>
            <a:ext cx="665226" cy="665226"/>
          </a:xfrm>
          <a:prstGeom prst="rect">
            <a:avLst/>
          </a:prstGeom>
          <a:noFill/>
          <a:ln>
            <a:noFill/>
          </a:ln>
        </p:spPr>
      </p:pic>
      <p:pic>
        <p:nvPicPr>
          <p:cNvPr id="701" name="Google Shape;701;p100"/>
          <p:cNvPicPr preferRelativeResize="0"/>
          <p:nvPr/>
        </p:nvPicPr>
        <p:blipFill>
          <a:blip r:embed="rId5">
            <a:alphaModFix/>
          </a:blip>
          <a:stretch>
            <a:fillRect/>
          </a:stretch>
        </p:blipFill>
        <p:spPr>
          <a:xfrm>
            <a:off x="2101025" y="3321125"/>
            <a:ext cx="582600" cy="582600"/>
          </a:xfrm>
          <a:prstGeom prst="rect">
            <a:avLst/>
          </a:prstGeom>
          <a:noFill/>
          <a:ln>
            <a:noFill/>
          </a:ln>
        </p:spPr>
      </p:pic>
      <p:pic>
        <p:nvPicPr>
          <p:cNvPr id="702" name="Google Shape;702;p100"/>
          <p:cNvPicPr preferRelativeResize="0"/>
          <p:nvPr/>
        </p:nvPicPr>
        <p:blipFill>
          <a:blip r:embed="rId6">
            <a:alphaModFix/>
          </a:blip>
          <a:stretch>
            <a:fillRect/>
          </a:stretch>
        </p:blipFill>
        <p:spPr>
          <a:xfrm>
            <a:off x="2952604" y="3903720"/>
            <a:ext cx="1746397" cy="582600"/>
          </a:xfrm>
          <a:prstGeom prst="rect">
            <a:avLst/>
          </a:prstGeom>
          <a:noFill/>
          <a:ln>
            <a:noFill/>
          </a:ln>
        </p:spPr>
      </p:pic>
      <p:pic>
        <p:nvPicPr>
          <p:cNvPr id="703" name="Google Shape;703;p100"/>
          <p:cNvPicPr preferRelativeResize="0"/>
          <p:nvPr/>
        </p:nvPicPr>
        <p:blipFill>
          <a:blip r:embed="rId7">
            <a:alphaModFix/>
          </a:blip>
          <a:stretch>
            <a:fillRect/>
          </a:stretch>
        </p:blipFill>
        <p:spPr>
          <a:xfrm>
            <a:off x="5752825" y="3862409"/>
            <a:ext cx="665226" cy="665226"/>
          </a:xfrm>
          <a:prstGeom prst="rect">
            <a:avLst/>
          </a:prstGeom>
          <a:noFill/>
          <a:ln>
            <a:noFill/>
          </a:ln>
        </p:spPr>
      </p:pic>
      <p:pic>
        <p:nvPicPr>
          <p:cNvPr id="704" name="Google Shape;704;p100"/>
          <p:cNvPicPr preferRelativeResize="0"/>
          <p:nvPr/>
        </p:nvPicPr>
        <p:blipFill>
          <a:blip r:embed="rId8">
            <a:alphaModFix/>
          </a:blip>
          <a:stretch>
            <a:fillRect/>
          </a:stretch>
        </p:blipFill>
        <p:spPr>
          <a:xfrm>
            <a:off x="5752825" y="1521975"/>
            <a:ext cx="665225" cy="665225"/>
          </a:xfrm>
          <a:prstGeom prst="rect">
            <a:avLst/>
          </a:prstGeom>
          <a:noFill/>
          <a:ln>
            <a:noFill/>
          </a:ln>
        </p:spPr>
      </p:pic>
      <p:pic>
        <p:nvPicPr>
          <p:cNvPr id="705" name="Google Shape;705;p100"/>
          <p:cNvPicPr preferRelativeResize="0"/>
          <p:nvPr/>
        </p:nvPicPr>
        <p:blipFill>
          <a:blip r:embed="rId9">
            <a:alphaModFix/>
          </a:blip>
          <a:stretch>
            <a:fillRect/>
          </a:stretch>
        </p:blipFill>
        <p:spPr>
          <a:xfrm>
            <a:off x="3589275" y="2284177"/>
            <a:ext cx="665226" cy="498931"/>
          </a:xfrm>
          <a:prstGeom prst="rect">
            <a:avLst/>
          </a:prstGeom>
          <a:noFill/>
          <a:ln>
            <a:noFill/>
          </a:ln>
        </p:spPr>
      </p:pic>
      <p:pic>
        <p:nvPicPr>
          <p:cNvPr id="706" name="Google Shape;706;p100"/>
          <p:cNvPicPr preferRelativeResize="0"/>
          <p:nvPr/>
        </p:nvPicPr>
        <p:blipFill>
          <a:blip r:embed="rId10">
            <a:alphaModFix/>
          </a:blip>
          <a:stretch>
            <a:fillRect/>
          </a:stretch>
        </p:blipFill>
        <p:spPr>
          <a:xfrm>
            <a:off x="4934613" y="3317577"/>
            <a:ext cx="582600" cy="5896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101"/>
          <p:cNvSpPr txBox="1"/>
          <p:nvPr>
            <p:ph type="title"/>
          </p:nvPr>
        </p:nvSpPr>
        <p:spPr>
          <a:xfrm>
            <a:off x="490250" y="488250"/>
            <a:ext cx="8213100" cy="14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             Animales</a:t>
            </a:r>
            <a:endParaRPr/>
          </a:p>
        </p:txBody>
      </p:sp>
      <p:sp>
        <p:nvSpPr>
          <p:cNvPr id="712" name="Google Shape;712;p101"/>
          <p:cNvSpPr txBox="1"/>
          <p:nvPr/>
        </p:nvSpPr>
        <p:spPr>
          <a:xfrm>
            <a:off x="797725" y="2333625"/>
            <a:ext cx="6667500" cy="9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AFAFA"/>
                </a:solidFill>
                <a:latin typeface="Roboto"/>
                <a:ea typeface="Roboto"/>
                <a:cs typeface="Roboto"/>
                <a:sym typeface="Roboto"/>
              </a:rPr>
              <a:t>                                      </a:t>
            </a:r>
            <a:r>
              <a:rPr lang="es" sz="1800">
                <a:solidFill>
                  <a:srgbClr val="FAFAFA"/>
                </a:solidFill>
                <a:latin typeface="Roboto"/>
                <a:ea typeface="Roboto"/>
                <a:cs typeface="Roboto"/>
                <a:sym typeface="Roboto"/>
              </a:rPr>
              <a:t>Gráfica</a:t>
            </a:r>
            <a:r>
              <a:rPr lang="es" sz="1800">
                <a:solidFill>
                  <a:srgbClr val="FAFAFA"/>
                </a:solidFill>
                <a:latin typeface="Roboto"/>
                <a:ea typeface="Roboto"/>
                <a:cs typeface="Roboto"/>
                <a:sym typeface="Roboto"/>
              </a:rPr>
              <a:t> y </a:t>
            </a:r>
            <a:r>
              <a:rPr lang="es" sz="1800">
                <a:solidFill>
                  <a:srgbClr val="FAFAFA"/>
                </a:solidFill>
                <a:latin typeface="Roboto"/>
                <a:ea typeface="Roboto"/>
                <a:cs typeface="Roboto"/>
                <a:sym typeface="Roboto"/>
              </a:rPr>
              <a:t>conclusión</a:t>
            </a:r>
            <a:r>
              <a:rPr lang="es" sz="1800">
                <a:solidFill>
                  <a:srgbClr val="FAFAFA"/>
                </a:solidFill>
                <a:latin typeface="Roboto"/>
                <a:ea typeface="Roboto"/>
                <a:cs typeface="Roboto"/>
                <a:sym typeface="Roboto"/>
              </a:rPr>
              <a:t> conjunta </a:t>
            </a:r>
            <a:endParaRPr sz="1800">
              <a:solidFill>
                <a:srgbClr val="FAFAFA"/>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102"/>
          <p:cNvPicPr preferRelativeResize="0"/>
          <p:nvPr/>
        </p:nvPicPr>
        <p:blipFill>
          <a:blip r:embed="rId3">
            <a:alphaModFix/>
          </a:blip>
          <a:stretch>
            <a:fillRect/>
          </a:stretch>
        </p:blipFill>
        <p:spPr>
          <a:xfrm>
            <a:off x="0" y="0"/>
            <a:ext cx="9144000" cy="3369475"/>
          </a:xfrm>
          <a:prstGeom prst="rect">
            <a:avLst/>
          </a:prstGeom>
          <a:noFill/>
          <a:ln>
            <a:noFill/>
          </a:ln>
        </p:spPr>
      </p:pic>
      <p:sp>
        <p:nvSpPr>
          <p:cNvPr id="718" name="Google Shape;718;p102"/>
          <p:cNvSpPr txBox="1"/>
          <p:nvPr/>
        </p:nvSpPr>
        <p:spPr>
          <a:xfrm>
            <a:off x="238125" y="3643325"/>
            <a:ext cx="8691600" cy="10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Conclusión</a:t>
            </a:r>
            <a:r>
              <a:rPr lang="es" sz="1800">
                <a:solidFill>
                  <a:schemeClr val="lt1"/>
                </a:solidFill>
                <a:latin typeface="Roboto"/>
                <a:ea typeface="Roboto"/>
                <a:cs typeface="Roboto"/>
                <a:sym typeface="Roboto"/>
              </a:rPr>
              <a:t>:</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s" sz="1800">
                <a:solidFill>
                  <a:schemeClr val="lt1"/>
                </a:solidFill>
                <a:latin typeface="Roboto"/>
                <a:ea typeface="Roboto"/>
                <a:cs typeface="Roboto"/>
                <a:sym typeface="Roboto"/>
              </a:rPr>
              <a:t>Podemos ver que hasta un 12% de los animales </a:t>
            </a:r>
            <a:r>
              <a:rPr lang="es" sz="1800">
                <a:solidFill>
                  <a:schemeClr val="lt1"/>
                </a:solidFill>
                <a:latin typeface="Roboto"/>
                <a:ea typeface="Roboto"/>
                <a:cs typeface="Roboto"/>
                <a:sym typeface="Roboto"/>
              </a:rPr>
              <a:t>están</a:t>
            </a:r>
            <a:r>
              <a:rPr lang="es" sz="1800">
                <a:solidFill>
                  <a:schemeClr val="lt1"/>
                </a:solidFill>
                <a:latin typeface="Roboto"/>
                <a:ea typeface="Roboto"/>
                <a:cs typeface="Roboto"/>
                <a:sym typeface="Roboto"/>
              </a:rPr>
              <a:t> protegidos y hay muy pocos exoticos</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103"/>
          <p:cNvSpPr txBox="1"/>
          <p:nvPr>
            <p:ph type="title"/>
          </p:nvPr>
        </p:nvSpPr>
        <p:spPr>
          <a:xfrm>
            <a:off x="1291775" y="0"/>
            <a:ext cx="6227100" cy="15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           </a:t>
            </a:r>
            <a:r>
              <a:rPr lang="es">
                <a:solidFill>
                  <a:schemeClr val="dk2"/>
                </a:solidFill>
              </a:rPr>
              <a:t>  Fin</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3"/>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226" name="Google Shape;226;p43"/>
          <p:cNvSpPr txBox="1"/>
          <p:nvPr>
            <p:ph type="title"/>
          </p:nvPr>
        </p:nvSpPr>
        <p:spPr>
          <a:xfrm>
            <a:off x="6648775" y="0"/>
            <a:ext cx="24951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Conclusiones</a:t>
            </a:r>
            <a:endParaRPr sz="1600"/>
          </a:p>
        </p:txBody>
      </p:sp>
      <p:sp>
        <p:nvSpPr>
          <p:cNvPr id="227" name="Google Shape;227;p43"/>
          <p:cNvSpPr txBox="1"/>
          <p:nvPr/>
        </p:nvSpPr>
        <p:spPr>
          <a:xfrm>
            <a:off x="6648775" y="392900"/>
            <a:ext cx="2333700" cy="29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Roboto"/>
                <a:ea typeface="Roboto"/>
                <a:cs typeface="Roboto"/>
                <a:sym typeface="Roboto"/>
              </a:rPr>
              <a:t>Los mamíferos más pesados se encuentran en entornos acuáticos, ya sean herbívoros, carnívoros u omnívoros. Esta observación se correlaciona con el hecho de que aproximadamente el 90% de la superficie de la Tierra está cubierta de agua, lo que proporciona un amplio nicho ecológico y oportunidades de desarrollo.</a:t>
            </a:r>
            <a:endParaRPr sz="1300">
              <a:solidFill>
                <a:schemeClr val="lt1"/>
              </a:solidFill>
              <a:latin typeface="Roboto"/>
              <a:ea typeface="Roboto"/>
              <a:cs typeface="Roboto"/>
              <a:sym typeface="Roboto"/>
            </a:endParaRPr>
          </a:p>
        </p:txBody>
      </p:sp>
      <p:sp>
        <p:nvSpPr>
          <p:cNvPr id="228" name="Google Shape;228;p43"/>
          <p:cNvSpPr txBox="1"/>
          <p:nvPr/>
        </p:nvSpPr>
        <p:spPr>
          <a:xfrm>
            <a:off x="59525" y="3452825"/>
            <a:ext cx="8989200" cy="16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rgbClr val="FFFFFF"/>
                </a:solidFill>
                <a:latin typeface="Roboto"/>
                <a:ea typeface="Roboto"/>
                <a:cs typeface="Roboto"/>
                <a:sym typeface="Roboto"/>
              </a:rPr>
              <a:t>Entre los mamíferos terrestres, destacan los de gran tamaño, como los elefantes, que se distribuyen en diversas regiones del mundo. En Europa, se distingue la presencia del bisonte europeo (Bison bonasus).</a:t>
            </a:r>
            <a:endParaRPr>
              <a:solidFill>
                <a:srgbClr val="FFFFFF"/>
              </a:solidFill>
              <a:latin typeface="Roboto"/>
              <a:ea typeface="Roboto"/>
              <a:cs typeface="Roboto"/>
              <a:sym typeface="Roboto"/>
            </a:endParaRPr>
          </a:p>
          <a:p>
            <a:pPr indent="0" lvl="0" marL="0" rtl="0" algn="l">
              <a:lnSpc>
                <a:spcPct val="115000"/>
              </a:lnSpc>
              <a:spcBef>
                <a:spcPts val="1100"/>
              </a:spcBef>
              <a:spcAft>
                <a:spcPts val="0"/>
              </a:spcAft>
              <a:buNone/>
            </a:pPr>
            <a:r>
              <a:rPr lang="es">
                <a:solidFill>
                  <a:srgbClr val="FFFFFF"/>
                </a:solidFill>
                <a:latin typeface="Roboto"/>
                <a:ea typeface="Roboto"/>
                <a:cs typeface="Roboto"/>
                <a:sym typeface="Roboto"/>
              </a:rPr>
              <a:t>Los mamíferos carnívoros son los que muestran un peso más elevado, marcando una notable diferencia en comparación con otras dietas.</a:t>
            </a:r>
            <a:endParaRPr>
              <a:solidFill>
                <a:srgbClr val="FFFFFF"/>
              </a:solidFill>
              <a:latin typeface="Roboto"/>
              <a:ea typeface="Roboto"/>
              <a:cs typeface="Roboto"/>
              <a:sym typeface="Roboto"/>
            </a:endParaRPr>
          </a:p>
          <a:p>
            <a:pPr indent="0" lvl="0" marL="0" rtl="0" algn="l">
              <a:spcBef>
                <a:spcPts val="1100"/>
              </a:spcBef>
              <a:spcAft>
                <a:spcPts val="0"/>
              </a:spcAft>
              <a:buNone/>
            </a:pPr>
            <a:r>
              <a:t/>
            </a:r>
            <a:endParaRPr>
              <a:latin typeface="Roboto"/>
              <a:ea typeface="Roboto"/>
              <a:cs typeface="Roboto"/>
              <a:sym typeface="Roboto"/>
            </a:endParaRPr>
          </a:p>
        </p:txBody>
      </p:sp>
      <p:pic>
        <p:nvPicPr>
          <p:cNvPr id="229" name="Google Shape;229;p43"/>
          <p:cNvPicPr preferRelativeResize="0"/>
          <p:nvPr/>
        </p:nvPicPr>
        <p:blipFill>
          <a:blip r:embed="rId4">
            <a:alphaModFix/>
          </a:blip>
          <a:stretch>
            <a:fillRect/>
          </a:stretch>
        </p:blipFill>
        <p:spPr>
          <a:xfrm>
            <a:off x="59525" y="78325"/>
            <a:ext cx="6589251" cy="3374500"/>
          </a:xfrm>
          <a:prstGeom prst="rect">
            <a:avLst/>
          </a:prstGeom>
          <a:noFill/>
          <a:ln>
            <a:noFill/>
          </a:ln>
        </p:spPr>
      </p:pic>
      <p:pic>
        <p:nvPicPr>
          <p:cNvPr id="230" name="Google Shape;230;p43"/>
          <p:cNvPicPr preferRelativeResize="0"/>
          <p:nvPr/>
        </p:nvPicPr>
        <p:blipFill>
          <a:blip r:embed="rId5">
            <a:alphaModFix/>
          </a:blip>
          <a:stretch>
            <a:fillRect/>
          </a:stretch>
        </p:blipFill>
        <p:spPr>
          <a:xfrm>
            <a:off x="5058488" y="156075"/>
            <a:ext cx="1533525"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4" name="Shape 234"/>
        <p:cNvGrpSpPr/>
        <p:nvPr/>
      </p:nvGrpSpPr>
      <p:grpSpPr>
        <a:xfrm>
          <a:off x="0" y="0"/>
          <a:ext cx="0" cy="0"/>
          <a:chOff x="0" y="0"/>
          <a:chExt cx="0" cy="0"/>
        </a:xfrm>
      </p:grpSpPr>
      <p:sp>
        <p:nvSpPr>
          <p:cNvPr id="235" name="Google Shape;235;p4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2º</a:t>
            </a:r>
            <a:r>
              <a:rPr lang="es"/>
              <a:t> Gráfica</a:t>
            </a:r>
            <a:endParaRPr/>
          </a:p>
        </p:txBody>
      </p:sp>
      <p:sp>
        <p:nvSpPr>
          <p:cNvPr id="236" name="Google Shape;236;p4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 los resultados obtenidos en la segunda gráfica observamos la relación de </a:t>
            </a:r>
            <a:endParaRPr/>
          </a:p>
          <a:p>
            <a:pPr indent="0" lvl="0" marL="0" rtl="0" algn="l">
              <a:spcBef>
                <a:spcPts val="0"/>
              </a:spcBef>
              <a:spcAft>
                <a:spcPts val="0"/>
              </a:spcAft>
              <a:buNone/>
            </a:pPr>
            <a:r>
              <a:rPr lang="es"/>
              <a:t>peso dieta y localización de los mamíferos de menos de 0,5 Toneladas de peso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242" name="Google Shape;242;p45"/>
          <p:cNvSpPr txBox="1"/>
          <p:nvPr>
            <p:ph type="title"/>
          </p:nvPr>
        </p:nvSpPr>
        <p:spPr>
          <a:xfrm>
            <a:off x="6648775" y="0"/>
            <a:ext cx="24951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600"/>
              <a:t>Conclusiones</a:t>
            </a:r>
            <a:endParaRPr sz="1600"/>
          </a:p>
        </p:txBody>
      </p:sp>
      <p:sp>
        <p:nvSpPr>
          <p:cNvPr id="243" name="Google Shape;243;p45"/>
          <p:cNvSpPr txBox="1"/>
          <p:nvPr/>
        </p:nvSpPr>
        <p:spPr>
          <a:xfrm>
            <a:off x="59525" y="3452825"/>
            <a:ext cx="8989200" cy="16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rgbClr val="FFFFFF"/>
                </a:solidFill>
                <a:latin typeface="Roboto"/>
                <a:ea typeface="Roboto"/>
                <a:cs typeface="Roboto"/>
                <a:sym typeface="Roboto"/>
              </a:rPr>
              <a:t>En cuanto a los mamíferos que pesan menos de media tonelada, aquellos que habitan en entornos marinos continúan sobresaliendo, independientemente de su dieta. Sin embargo, en este grupo se observa una mayor diversidad de especies. Aunque existen valores atípicos en la categoría de carnívoros, en general, se aprecia una variabilidad en los pesos, sin diferencias significativas.</a:t>
            </a:r>
            <a:endParaRPr>
              <a:solidFill>
                <a:srgbClr val="FFFFFF"/>
              </a:solidFill>
              <a:latin typeface="Roboto"/>
              <a:ea typeface="Roboto"/>
              <a:cs typeface="Roboto"/>
              <a:sym typeface="Roboto"/>
            </a:endParaRPr>
          </a:p>
          <a:p>
            <a:pPr indent="0" lvl="0" marL="0" rtl="0" algn="l">
              <a:spcBef>
                <a:spcPts val="1100"/>
              </a:spcBef>
              <a:spcAft>
                <a:spcPts val="0"/>
              </a:spcAft>
              <a:buNone/>
            </a:pPr>
            <a:r>
              <a:t/>
            </a:r>
            <a:endParaRPr>
              <a:latin typeface="Roboto"/>
              <a:ea typeface="Roboto"/>
              <a:cs typeface="Roboto"/>
              <a:sym typeface="Roboto"/>
            </a:endParaRPr>
          </a:p>
        </p:txBody>
      </p:sp>
      <p:pic>
        <p:nvPicPr>
          <p:cNvPr id="244" name="Google Shape;244;p45"/>
          <p:cNvPicPr preferRelativeResize="0"/>
          <p:nvPr/>
        </p:nvPicPr>
        <p:blipFill>
          <a:blip r:embed="rId4">
            <a:alphaModFix/>
          </a:blip>
          <a:stretch>
            <a:fillRect/>
          </a:stretch>
        </p:blipFill>
        <p:spPr>
          <a:xfrm>
            <a:off x="59525" y="101275"/>
            <a:ext cx="9084349" cy="3351550"/>
          </a:xfrm>
          <a:prstGeom prst="rect">
            <a:avLst/>
          </a:prstGeom>
          <a:noFill/>
          <a:ln>
            <a:noFill/>
          </a:ln>
        </p:spPr>
      </p:pic>
      <p:pic>
        <p:nvPicPr>
          <p:cNvPr id="245" name="Google Shape;245;p45"/>
          <p:cNvPicPr preferRelativeResize="0"/>
          <p:nvPr/>
        </p:nvPicPr>
        <p:blipFill>
          <a:blip r:embed="rId5">
            <a:alphaModFix/>
          </a:blip>
          <a:stretch>
            <a:fillRect/>
          </a:stretch>
        </p:blipFill>
        <p:spPr>
          <a:xfrm>
            <a:off x="6308888" y="228238"/>
            <a:ext cx="1800225" cy="197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